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9" r:id="rId5"/>
    <p:sldId id="258" r:id="rId6"/>
    <p:sldId id="259" r:id="rId7"/>
    <p:sldId id="260" r:id="rId8"/>
    <p:sldId id="261" r:id="rId9"/>
    <p:sldId id="275" r:id="rId10"/>
    <p:sldId id="266" r:id="rId11"/>
    <p:sldId id="274" r:id="rId12"/>
    <p:sldId id="262" r:id="rId13"/>
    <p:sldId id="271" r:id="rId14"/>
    <p:sldId id="272" r:id="rId15"/>
    <p:sldId id="273" r:id="rId16"/>
    <p:sldId id="264" r:id="rId1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2012-11-01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2012-11-01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2012-11-01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2012-11-01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2012-11-01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2012-11-01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2012-11-01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2012-11-01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2012-11-01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2012-11-01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2012-11-01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D319-C441-4740-BDB2-35E25C52CCE7}" type="datetimeFigureOut">
              <a:rPr lang="sv-SE" smtClean="0"/>
              <a:t>2012-11-01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Social Entrepreneurship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524" y="4005064"/>
            <a:ext cx="7344816" cy="141771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 L. Bylund</a:t>
            </a: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Robert J. Trulaske, Sr. College of Business</a:t>
            </a: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University of Missouri</a:t>
            </a:r>
          </a:p>
        </p:txBody>
      </p:sp>
    </p:spTree>
    <p:extLst>
      <p:ext uri="{BB962C8B-B14F-4D97-AF65-F5344CB8AC3E}">
        <p14:creationId xmlns:p14="http://schemas.microsoft.com/office/powerpoint/2010/main" val="27132116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Startup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Financing</a:t>
            </a:r>
            <a:endParaRPr lang="en-US" dirty="0"/>
          </a:p>
          <a:p>
            <a:pPr lvl="1"/>
            <a:r>
              <a:rPr lang="sv-SE" dirty="0" err="1" smtClean="0"/>
              <a:t>Government</a:t>
            </a:r>
            <a:r>
              <a:rPr lang="sv-SE" dirty="0" smtClean="0"/>
              <a:t> </a:t>
            </a:r>
            <a:r>
              <a:rPr lang="sv-SE" dirty="0" err="1" smtClean="0"/>
              <a:t>contracts</a:t>
            </a:r>
            <a:endParaRPr lang="sv-SE" dirty="0" smtClean="0"/>
          </a:p>
          <a:p>
            <a:pPr lvl="1"/>
            <a:r>
              <a:rPr lang="sv-SE" dirty="0" err="1" smtClean="0"/>
              <a:t>Government</a:t>
            </a:r>
            <a:r>
              <a:rPr lang="sv-SE" dirty="0" smtClean="0"/>
              <a:t> grants</a:t>
            </a:r>
          </a:p>
          <a:p>
            <a:pPr lvl="1"/>
            <a:r>
              <a:rPr lang="sv-SE" dirty="0" err="1" smtClean="0"/>
              <a:t>Philanthropic</a:t>
            </a:r>
            <a:r>
              <a:rPr lang="sv-SE" dirty="0" smtClean="0"/>
              <a:t> grants</a:t>
            </a:r>
          </a:p>
          <a:p>
            <a:pPr lvl="1"/>
            <a:r>
              <a:rPr lang="sv-SE" dirty="0" smtClean="0"/>
              <a:t>Partnerships </a:t>
            </a:r>
            <a:r>
              <a:rPr lang="sv-SE" dirty="0" err="1" smtClean="0"/>
              <a:t>with</a:t>
            </a:r>
            <a:r>
              <a:rPr lang="sv-SE" dirty="0" smtClean="0"/>
              <a:t> for-profit </a:t>
            </a:r>
            <a:r>
              <a:rPr lang="sv-SE" dirty="0" err="1" smtClean="0"/>
              <a:t>organizations</a:t>
            </a:r>
            <a:endParaRPr lang="sv-SE" dirty="0" smtClean="0"/>
          </a:p>
          <a:p>
            <a:r>
              <a:rPr lang="sv-SE" dirty="0" err="1" smtClean="0"/>
              <a:t>Evaluating</a:t>
            </a:r>
            <a:r>
              <a:rPr lang="sv-SE" dirty="0" smtClean="0"/>
              <a:t> </a:t>
            </a:r>
            <a:r>
              <a:rPr lang="sv-SE" dirty="0" err="1" smtClean="0"/>
              <a:t>results</a:t>
            </a:r>
            <a:endParaRPr lang="sv-SE" dirty="0" smtClean="0"/>
          </a:p>
          <a:p>
            <a:pPr lvl="1"/>
            <a:r>
              <a:rPr lang="sv-SE" dirty="0" err="1" smtClean="0"/>
              <a:t>Measurement</a:t>
            </a:r>
            <a:r>
              <a:rPr lang="sv-SE" dirty="0" smtClean="0"/>
              <a:t> problems</a:t>
            </a:r>
          </a:p>
          <a:p>
            <a:pPr lvl="1"/>
            <a:r>
              <a:rPr lang="sv-SE" dirty="0" err="1" smtClean="0"/>
              <a:t>How</a:t>
            </a:r>
            <a:r>
              <a:rPr lang="sv-SE" dirty="0" smtClean="0"/>
              <a:t> interpret </a:t>
            </a:r>
            <a:r>
              <a:rPr lang="sv-SE" dirty="0" err="1" smtClean="0"/>
              <a:t>finances</a:t>
            </a:r>
            <a:r>
              <a:rPr lang="sv-SE" dirty="0"/>
              <a:t>?</a:t>
            </a: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508701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Corporate Social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form of corporate self-regulation integrated into a business </a:t>
            </a:r>
            <a:r>
              <a:rPr lang="en-US" dirty="0" smtClean="0"/>
              <a:t>model</a:t>
            </a:r>
          </a:p>
          <a:p>
            <a:r>
              <a:rPr lang="sv-SE" dirty="0" err="1" smtClean="0"/>
              <a:t>Limited</a:t>
            </a:r>
            <a:r>
              <a:rPr lang="sv-SE" dirty="0" smtClean="0"/>
              <a:t> social </a:t>
            </a:r>
            <a:r>
              <a:rPr lang="sv-SE" dirty="0" err="1" smtClean="0"/>
              <a:t>entrepreneurship</a:t>
            </a:r>
            <a:r>
              <a:rPr lang="sv-SE" dirty="0" smtClean="0"/>
              <a:t> as part of for-profit </a:t>
            </a:r>
            <a:r>
              <a:rPr lang="sv-SE" dirty="0" err="1" smtClean="0"/>
              <a:t>entrepreneurship</a:t>
            </a:r>
            <a:endParaRPr lang="sv-SE" dirty="0" smtClean="0"/>
          </a:p>
          <a:p>
            <a:r>
              <a:rPr lang="sv-SE" dirty="0" err="1" smtClean="0"/>
              <a:t>Cost</a:t>
            </a:r>
            <a:r>
              <a:rPr lang="sv-SE" dirty="0" smtClean="0"/>
              <a:t> or </a:t>
            </a:r>
            <a:r>
              <a:rPr lang="sv-SE" dirty="0" err="1" smtClean="0"/>
              <a:t>advantage</a:t>
            </a:r>
            <a:r>
              <a:rPr lang="sv-SE" dirty="0" smtClean="0"/>
              <a:t>? </a:t>
            </a:r>
            <a:r>
              <a:rPr lang="sv-SE" dirty="0" err="1" smtClean="0"/>
              <a:t>How</a:t>
            </a:r>
            <a:r>
              <a:rPr lang="sv-SE" dirty="0" smtClean="0"/>
              <a:t> </a:t>
            </a:r>
            <a:r>
              <a:rPr lang="sv-SE" dirty="0" err="1" smtClean="0"/>
              <a:t>assess</a:t>
            </a:r>
            <a:r>
              <a:rPr lang="sv-SE" dirty="0" smtClean="0"/>
              <a:t>?</a:t>
            </a:r>
          </a:p>
          <a:p>
            <a:pPr lvl="1"/>
            <a:r>
              <a:rPr lang="sv-SE" dirty="0" smtClean="0"/>
              <a:t>Bylund-Borodin, </a:t>
            </a:r>
            <a:r>
              <a:rPr lang="sv-SE" i="1" dirty="0" smtClean="0"/>
              <a:t>Journal of Business </a:t>
            </a:r>
            <a:r>
              <a:rPr lang="sv-SE" i="1" dirty="0" err="1" smtClean="0"/>
              <a:t>Ethics</a:t>
            </a:r>
            <a:r>
              <a:rPr lang="sv-SE" dirty="0" smtClean="0"/>
              <a:t> (</a:t>
            </a:r>
            <a:r>
              <a:rPr lang="sv-SE" dirty="0"/>
              <a:t>under </a:t>
            </a:r>
            <a:r>
              <a:rPr lang="sv-SE" dirty="0" err="1"/>
              <a:t>review</a:t>
            </a:r>
            <a:r>
              <a:rPr lang="sv-SE" dirty="0"/>
              <a:t> </a:t>
            </a:r>
            <a:r>
              <a:rPr lang="sv-SE" dirty="0" smtClean="0"/>
              <a:t>)</a:t>
            </a: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491342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 smtClean="0"/>
              <a:t>Social Business”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6203032" cy="413732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Not </a:t>
            </a:r>
            <a:r>
              <a:rPr lang="en-US" dirty="0"/>
              <a:t>primarily a charitable organization, but a competitive enterprise – restricted from making losses or paying dividends – working to provide charitable rather than business </a:t>
            </a:r>
            <a:r>
              <a:rPr lang="en-US" dirty="0" smtClean="0"/>
              <a:t>goals</a:t>
            </a:r>
          </a:p>
          <a:p>
            <a:r>
              <a:rPr lang="en-US" dirty="0" smtClean="0"/>
              <a:t>“</a:t>
            </a:r>
            <a:r>
              <a:rPr lang="en-US" dirty="0"/>
              <a:t>operated as a business enterprise, with products, services, customers, markets, expenses, and revenues – but with the profit-maximizing principle replaced by the social-benefit principle” (p. 23) </a:t>
            </a:r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dirty="0" err="1" smtClean="0"/>
              <a:t>Grameen-Danone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50" name="Picture 2" descr="http://socialentrepreneurshipximb.files.wordpress.com/2009/12/creating-a-world-without-pover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060848"/>
            <a:ext cx="221424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1907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6376" y="1988840"/>
            <a:ext cx="730424" cy="4137323"/>
          </a:xfrm>
        </p:spPr>
        <p:txBody>
          <a:bodyPr vert="vert270">
            <a:normAutofit/>
          </a:bodyPr>
          <a:lstStyle/>
          <a:p>
            <a:pPr marL="0" lvl="1" indent="0">
              <a:buNone/>
            </a:pPr>
            <a:r>
              <a:rPr lang="en-US" sz="1600" dirty="0" smtClean="0"/>
              <a:t>Williamson, 2000, p. 597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34190"/>
            <a:ext cx="6473180" cy="6355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29952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6376" y="1988840"/>
            <a:ext cx="730424" cy="4137323"/>
          </a:xfrm>
        </p:spPr>
        <p:txBody>
          <a:bodyPr vert="vert270">
            <a:normAutofit/>
          </a:bodyPr>
          <a:lstStyle/>
          <a:p>
            <a:pPr marL="0" lvl="1" indent="0">
              <a:buNone/>
            </a:pPr>
            <a:r>
              <a:rPr lang="en-US" sz="1600" dirty="0" smtClean="0"/>
              <a:t>Williamson, 2000, p. 597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34190"/>
            <a:ext cx="6473180" cy="6355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3275856" y="150210"/>
            <a:ext cx="4320480" cy="6523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itchFamily="34" charset="0"/>
              <a:buNone/>
            </a:pPr>
            <a:endParaRPr lang="sv-SE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>
              <a:buFont typeface="Arial" pitchFamily="34" charset="0"/>
              <a:buNone/>
            </a:pPr>
            <a:endParaRPr lang="sv-S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>
              <a:buFont typeface="Arial" pitchFamily="34" charset="0"/>
              <a:buNone/>
            </a:pPr>
            <a:endParaRPr lang="sv-SE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>
              <a:buFont typeface="Arial" pitchFamily="34" charset="0"/>
              <a:buNone/>
            </a:pPr>
            <a:endParaRPr lang="sv-S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>
              <a:buFont typeface="Arial" pitchFamily="34" charset="0"/>
              <a:buNone/>
            </a:pPr>
            <a:r>
              <a:rPr lang="sv-S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Political </a:t>
            </a:r>
          </a:p>
          <a:p>
            <a:pPr marL="0" lvl="1" indent="0">
              <a:buFont typeface="Arial" pitchFamily="34" charset="0"/>
              <a:buNone/>
            </a:pPr>
            <a:r>
              <a:rPr lang="sv-SE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Entrepreneurship</a:t>
            </a:r>
            <a:r>
              <a:rPr lang="sv-S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(Bylund-McCaffrey, </a:t>
            </a:r>
            <a:r>
              <a:rPr lang="sv-SE" sz="1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 Business </a:t>
            </a:r>
            <a:r>
              <a:rPr lang="sv-SE" sz="14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Economics</a:t>
            </a:r>
            <a:r>
              <a:rPr lang="sv-SE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under </a:t>
            </a:r>
            <a:r>
              <a:rPr lang="sv-SE" sz="1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</a:t>
            </a:r>
            <a:r>
              <a:rPr lang="sv-SE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>
              <a:buFont typeface="Arial" pitchFamily="34" charset="0"/>
              <a:buNone/>
            </a:pPr>
            <a:endParaRPr lang="sv-SE" sz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>
              <a:buFont typeface="Arial" pitchFamily="34" charset="0"/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</a:t>
            </a:r>
            <a:r>
              <a:rPr lang="en-US" dirty="0" smtClean="0">
                <a:solidFill>
                  <a:prstClr val="white">
                    <a:lumMod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(Organizational)</a:t>
            </a:r>
          </a:p>
          <a:p>
            <a:pPr marL="0" lvl="1" indent="0">
              <a:buFont typeface="Arial" pitchFamily="34" charset="0"/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Entrepreneurship</a:t>
            </a:r>
          </a:p>
          <a:p>
            <a:pPr marL="0" lvl="1" indent="0">
              <a:buFont typeface="Arial" pitchFamily="34" charset="0"/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</a:t>
            </a:r>
            <a:r>
              <a:rPr lang="en-US" dirty="0">
                <a:solidFill>
                  <a:prstClr val="white">
                    <a:lumMod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(Trade)</a:t>
            </a:r>
          </a:p>
          <a:p>
            <a:pPr marL="0" lvl="1" indent="0">
              <a:buFont typeface="Arial" pitchFamily="34" charset="0"/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Entrepreneurship</a:t>
            </a:r>
          </a:p>
        </p:txBody>
      </p:sp>
    </p:spTree>
    <p:extLst>
      <p:ext uri="{BB962C8B-B14F-4D97-AF65-F5344CB8AC3E}">
        <p14:creationId xmlns:p14="http://schemas.microsoft.com/office/powerpoint/2010/main" val="22223803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6376" y="1988840"/>
            <a:ext cx="730424" cy="4137323"/>
          </a:xfrm>
        </p:spPr>
        <p:txBody>
          <a:bodyPr vert="vert270">
            <a:normAutofit/>
          </a:bodyPr>
          <a:lstStyle/>
          <a:p>
            <a:pPr marL="0" lvl="1" indent="0">
              <a:buNone/>
            </a:pPr>
            <a:r>
              <a:rPr lang="en-US" sz="1600" dirty="0" smtClean="0"/>
              <a:t>Williamson, 2000, p. 597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34190"/>
            <a:ext cx="6473180" cy="6355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3275856" y="150210"/>
            <a:ext cx="4320480" cy="6523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sv-S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>
              <a:buNone/>
            </a:pPr>
            <a:endParaRPr lang="sv-S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>
              <a:buNone/>
            </a:pPr>
            <a:endParaRPr lang="sv-S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>
              <a:buNone/>
            </a:pPr>
            <a:endParaRPr lang="sv-S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>
              <a:buNone/>
            </a:pPr>
            <a:r>
              <a:rPr lang="sv-S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Political </a:t>
            </a:r>
          </a:p>
          <a:p>
            <a:pPr marL="0" lvl="1" indent="0">
              <a:buNone/>
            </a:pPr>
            <a:r>
              <a:rPr lang="sv-SE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Entrepreneurship</a:t>
            </a:r>
            <a:r>
              <a:rPr lang="sv-S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(Bylund-McCaffrey, </a:t>
            </a:r>
            <a:r>
              <a:rPr lang="sv-SE" sz="1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 Business </a:t>
            </a:r>
            <a:r>
              <a:rPr lang="sv-SE" sz="14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Economics</a:t>
            </a:r>
            <a:r>
              <a:rPr lang="sv-SE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under </a:t>
            </a:r>
            <a:r>
              <a:rPr lang="sv-SE" sz="1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</a:t>
            </a:r>
            <a:r>
              <a:rPr lang="sv-SE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>
              <a:buNone/>
            </a:pPr>
            <a:endParaRPr lang="sv-SE" sz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</a:t>
            </a:r>
            <a:r>
              <a:rPr lang="en-US" dirty="0">
                <a:solidFill>
                  <a:prstClr val="white">
                    <a:lumMod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(Organizational)</a:t>
            </a:r>
          </a:p>
          <a:p>
            <a:pPr marL="0" lvl="1" indent="0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Entrepreneurship</a:t>
            </a:r>
          </a:p>
          <a:p>
            <a:pPr marL="0" lvl="1" indent="0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</a:t>
            </a:r>
            <a:r>
              <a:rPr lang="en-US" dirty="0">
                <a:solidFill>
                  <a:prstClr val="white">
                    <a:lumMod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(Trade)</a:t>
            </a:r>
          </a:p>
          <a:p>
            <a:pPr marL="0" lvl="1" indent="0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Entrepreneurship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44208" y="302610"/>
            <a:ext cx="1304528" cy="6006710"/>
          </a:xfrm>
          <a:prstGeom prst="rect">
            <a:avLst/>
          </a:prstGeom>
        </p:spPr>
        <p:txBody>
          <a:bodyPr vert="vert270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itchFamily="34" charset="0"/>
              <a:buNone/>
            </a:pPr>
            <a:r>
              <a:rPr lang="sv-SE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</a:t>
            </a:r>
            <a:r>
              <a:rPr lang="sv-SE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Entrepreneurship</a:t>
            </a:r>
            <a:r>
              <a:rPr lang="sv-SE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27742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Literature Biases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Skepticism or dismissal of economics as “ideological”</a:t>
            </a:r>
          </a:p>
          <a:p>
            <a:r>
              <a:rPr lang="en-US" dirty="0" smtClean="0"/>
              <a:t>Profit, efficiency, and resource allocation as “moral” dimensions/activities</a:t>
            </a:r>
          </a:p>
          <a:p>
            <a:r>
              <a:rPr lang="sv-SE" dirty="0" err="1" smtClean="0"/>
              <a:t>Politically</a:t>
            </a:r>
            <a:r>
              <a:rPr lang="sv-SE" dirty="0" smtClean="0"/>
              <a:t> </a:t>
            </a:r>
            <a:r>
              <a:rPr lang="sv-SE" dirty="0" err="1" smtClean="0"/>
              <a:t>correct</a:t>
            </a:r>
            <a:endParaRPr lang="sv-SE" dirty="0" smtClean="0"/>
          </a:p>
          <a:p>
            <a:r>
              <a:rPr lang="en-US" dirty="0" smtClean="0"/>
              <a:t>“Many </a:t>
            </a:r>
            <a:r>
              <a:rPr lang="en-US" dirty="0"/>
              <a:t>scholars of CSR see the objectives of </a:t>
            </a:r>
            <a:r>
              <a:rPr lang="en-US" dirty="0" smtClean="0"/>
              <a:t>the firm </a:t>
            </a:r>
            <a:r>
              <a:rPr lang="en-US" dirty="0"/>
              <a:t>and the structure of the market as inherently ethical in nature</a:t>
            </a:r>
            <a:r>
              <a:rPr lang="en-US" dirty="0" smtClean="0"/>
              <a:t>.”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093265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Social 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n-US" dirty="0" smtClean="0"/>
              <a:t>The recognition </a:t>
            </a:r>
            <a:r>
              <a:rPr lang="en-US" dirty="0"/>
              <a:t>of a social problem and the </a:t>
            </a:r>
            <a:r>
              <a:rPr lang="en-US" dirty="0" smtClean="0"/>
              <a:t>subsequent use </a:t>
            </a:r>
            <a:r>
              <a:rPr lang="en-US" dirty="0"/>
              <a:t>of entrepreneurial principles to </a:t>
            </a:r>
            <a:r>
              <a:rPr lang="en-US" dirty="0" smtClean="0"/>
              <a:t>organize, create, </a:t>
            </a:r>
            <a:r>
              <a:rPr lang="en-US" dirty="0"/>
              <a:t>and manage a social venture to achieve a desired social </a:t>
            </a:r>
            <a:r>
              <a:rPr lang="en-US" dirty="0" smtClean="0"/>
              <a:t>change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16155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Issues Targeted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10000"/>
          </a:bodyPr>
          <a:lstStyle/>
          <a:p>
            <a:r>
              <a:rPr lang="sv-SE" dirty="0" err="1" smtClean="0"/>
              <a:t>Environmental</a:t>
            </a:r>
            <a:r>
              <a:rPr lang="sv-SE" dirty="0" smtClean="0"/>
              <a:t> </a:t>
            </a:r>
            <a:r>
              <a:rPr lang="sv-SE" dirty="0" err="1" smtClean="0"/>
              <a:t>threats</a:t>
            </a:r>
            <a:endParaRPr lang="sv-SE" dirty="0"/>
          </a:p>
          <a:p>
            <a:r>
              <a:rPr lang="sv-SE" dirty="0" err="1" smtClean="0"/>
              <a:t>Poverty</a:t>
            </a:r>
            <a:endParaRPr lang="sv-SE" dirty="0"/>
          </a:p>
          <a:p>
            <a:r>
              <a:rPr lang="sv-SE" dirty="0" smtClean="0"/>
              <a:t>Hunger and </a:t>
            </a:r>
            <a:r>
              <a:rPr lang="sv-SE" dirty="0" err="1" smtClean="0"/>
              <a:t>starvation</a:t>
            </a:r>
            <a:endParaRPr lang="sv-SE" dirty="0"/>
          </a:p>
          <a:p>
            <a:r>
              <a:rPr lang="sv-SE" dirty="0" err="1" smtClean="0"/>
              <a:t>Sickness</a:t>
            </a:r>
            <a:r>
              <a:rPr lang="sv-SE" dirty="0" smtClean="0"/>
              <a:t> and </a:t>
            </a:r>
            <a:r>
              <a:rPr lang="sv-SE" dirty="0" err="1" smtClean="0"/>
              <a:t>health</a:t>
            </a:r>
            <a:endParaRPr lang="sv-SE" dirty="0" smtClean="0"/>
          </a:p>
          <a:p>
            <a:r>
              <a:rPr lang="sv-SE" dirty="0" smtClean="0"/>
              <a:t>Illiteracy</a:t>
            </a:r>
          </a:p>
          <a:p>
            <a:r>
              <a:rPr lang="sv-SE" dirty="0" err="1" smtClean="0"/>
              <a:t>Racism</a:t>
            </a:r>
            <a:endParaRPr lang="sv-SE" dirty="0" smtClean="0"/>
          </a:p>
          <a:p>
            <a:r>
              <a:rPr lang="sv-SE" dirty="0" err="1" smtClean="0"/>
              <a:t>Women’s</a:t>
            </a:r>
            <a:r>
              <a:rPr lang="sv-SE" dirty="0" smtClean="0"/>
              <a:t> </a:t>
            </a:r>
            <a:r>
              <a:rPr lang="sv-SE" dirty="0" err="1" smtClean="0"/>
              <a:t>rights</a:t>
            </a:r>
            <a:endParaRPr lang="sv-SE" dirty="0" smtClean="0"/>
          </a:p>
          <a:p>
            <a:r>
              <a:rPr lang="sv-SE" dirty="0" err="1" smtClean="0"/>
              <a:t>Homelessness</a:t>
            </a:r>
            <a:endParaRPr lang="sv-SE" dirty="0"/>
          </a:p>
          <a:p>
            <a:pPr lvl="1"/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639845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Social Entrepreneurship: Critiques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n-US" dirty="0" smtClean="0"/>
              <a:t>“Anti-economic” entrepreneurship</a:t>
            </a:r>
          </a:p>
          <a:p>
            <a:pPr lvl="1"/>
            <a:r>
              <a:rPr lang="en-US" dirty="0" smtClean="0"/>
              <a:t>“Social” values higher than monetary profit</a:t>
            </a:r>
          </a:p>
          <a:p>
            <a:r>
              <a:rPr lang="en-US" dirty="0" smtClean="0"/>
              <a:t>Consumption, not production?</a:t>
            </a:r>
          </a:p>
          <a:p>
            <a:r>
              <a:rPr lang="en-US" dirty="0" smtClean="0"/>
              <a:t>Creates conflicts</a:t>
            </a:r>
          </a:p>
          <a:p>
            <a:pPr lvl="1"/>
            <a:r>
              <a:rPr lang="en-US" dirty="0" smtClean="0"/>
              <a:t>Value: economic—social </a:t>
            </a:r>
          </a:p>
          <a:p>
            <a:pPr lvl="1"/>
            <a:r>
              <a:rPr lang="en-US" dirty="0" smtClean="0"/>
              <a:t>Resource use: efficiency—“ethics”</a:t>
            </a: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482697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Kinds of 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n-US" dirty="0" smtClean="0"/>
              <a:t>Imitative</a:t>
            </a:r>
          </a:p>
          <a:p>
            <a:pPr lvl="1"/>
            <a:r>
              <a:rPr lang="en-US" dirty="0" smtClean="0"/>
              <a:t>“promote social value according to how they qualify for tax-exempt status with the IRS”</a:t>
            </a:r>
          </a:p>
          <a:p>
            <a:pPr lvl="1"/>
            <a:r>
              <a:rPr lang="en-US" dirty="0" smtClean="0"/>
              <a:t>Standard, government-sanctioned</a:t>
            </a:r>
          </a:p>
          <a:p>
            <a:pPr lvl="1"/>
            <a:r>
              <a:rPr lang="en-US" dirty="0" smtClean="0"/>
              <a:t>Examples: churches, schools, scientific societies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286629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Kinds of 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n-US" dirty="0" smtClean="0"/>
              <a:t>Innovative</a:t>
            </a:r>
            <a:endParaRPr lang="en-US" dirty="0" smtClean="0"/>
          </a:p>
          <a:p>
            <a:pPr lvl="1"/>
            <a:r>
              <a:rPr lang="en-US" dirty="0" smtClean="0"/>
              <a:t>“emphasis on </a:t>
            </a:r>
            <a:r>
              <a:rPr lang="en-US" i="1" dirty="0" smtClean="0"/>
              <a:t>innovation</a:t>
            </a:r>
            <a:r>
              <a:rPr lang="en-US" dirty="0" smtClean="0"/>
              <a:t>, or the element of </a:t>
            </a:r>
            <a:r>
              <a:rPr lang="en-US" i="1" dirty="0" smtClean="0"/>
              <a:t>change</a:t>
            </a:r>
            <a:r>
              <a:rPr lang="en-US" dirty="0" smtClean="0"/>
              <a:t>, … characterizes the enterprise”</a:t>
            </a:r>
          </a:p>
          <a:p>
            <a:pPr lvl="1"/>
            <a:r>
              <a:rPr lang="en-US" dirty="0" smtClean="0"/>
              <a:t>Fills market need through non-standard means</a:t>
            </a:r>
          </a:p>
          <a:p>
            <a:pPr lvl="1"/>
            <a:r>
              <a:rPr lang="en-US" dirty="0" smtClean="0"/>
              <a:t>Example: micro-loans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379424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Kinds of 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Nonprofit</a:t>
            </a:r>
          </a:p>
          <a:p>
            <a:pPr lvl="1"/>
            <a:r>
              <a:rPr lang="en-US" dirty="0" smtClean="0"/>
              <a:t>Economic outcome “irrelevant”</a:t>
            </a:r>
          </a:p>
          <a:p>
            <a:pPr lvl="1"/>
            <a:r>
              <a:rPr lang="en-US" dirty="0" smtClean="0"/>
              <a:t>Consumption</a:t>
            </a:r>
          </a:p>
          <a:p>
            <a:r>
              <a:rPr lang="en-US" dirty="0"/>
              <a:t>For-profit</a:t>
            </a:r>
          </a:p>
          <a:p>
            <a:pPr lvl="1"/>
            <a:r>
              <a:rPr lang="en-US" dirty="0" smtClean="0"/>
              <a:t>Promotes both economic and social value</a:t>
            </a:r>
          </a:p>
          <a:p>
            <a:pPr lvl="1"/>
            <a:r>
              <a:rPr lang="en-US" dirty="0" smtClean="0"/>
              <a:t>Examples: Ben &amp; Jerry’s, </a:t>
            </a:r>
            <a:r>
              <a:rPr lang="en-US" dirty="0" err="1" smtClean="0"/>
              <a:t>Grameen</a:t>
            </a:r>
            <a:r>
              <a:rPr lang="en-US" dirty="0" smtClean="0"/>
              <a:t> bank</a:t>
            </a:r>
            <a:endParaRPr lang="en-US" dirty="0" smtClean="0"/>
          </a:p>
          <a:p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Supports social end with earned income</a:t>
            </a:r>
          </a:p>
          <a:p>
            <a:pPr lvl="1"/>
            <a:r>
              <a:rPr lang="en-US" dirty="0" smtClean="0"/>
              <a:t>Examples: museum gift shop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262252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Kinds of 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3200" dirty="0"/>
              <a:t>			</a:t>
            </a:r>
            <a:r>
              <a:rPr lang="en-US" sz="3200" u="sng" dirty="0"/>
              <a:t>Imitative	</a:t>
            </a:r>
            <a:r>
              <a:rPr lang="en-US" sz="3200" dirty="0"/>
              <a:t>	</a:t>
            </a:r>
            <a:r>
              <a:rPr lang="en-US" sz="3200" u="sng" dirty="0"/>
              <a:t>Innovative</a:t>
            </a:r>
          </a:p>
          <a:p>
            <a:pPr marL="0" indent="0">
              <a:buNone/>
            </a:pPr>
            <a:r>
              <a:rPr lang="en-US" dirty="0" smtClean="0"/>
              <a:t>Nonprofit	</a:t>
            </a:r>
            <a:endParaRPr lang="en-US" sz="2800" dirty="0" smtClean="0"/>
          </a:p>
          <a:p>
            <a:pPr marL="0" indent="0">
              <a:buNone/>
            </a:pPr>
            <a:r>
              <a:rPr lang="en-US" dirty="0" smtClean="0"/>
              <a:t>For-profit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Hybrid	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894061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Kinds of 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3200" dirty="0"/>
              <a:t>			</a:t>
            </a:r>
            <a:r>
              <a:rPr lang="en-US" sz="3200" u="sng" dirty="0"/>
              <a:t>Imitative	</a:t>
            </a:r>
            <a:r>
              <a:rPr lang="en-US" sz="3200" dirty="0"/>
              <a:t>	</a:t>
            </a:r>
            <a:r>
              <a:rPr lang="en-US" sz="3200" u="sng" dirty="0"/>
              <a:t>Innovative</a:t>
            </a:r>
          </a:p>
          <a:p>
            <a:pPr marL="0" indent="0">
              <a:buNone/>
            </a:pPr>
            <a:r>
              <a:rPr lang="en-US" dirty="0" smtClean="0"/>
              <a:t>Nonprofit		</a:t>
            </a:r>
            <a:r>
              <a:rPr lang="en-US" sz="2400" dirty="0" smtClean="0"/>
              <a:t>charities, churches	</a:t>
            </a:r>
            <a:r>
              <a:rPr lang="en-US" sz="2400" dirty="0" err="1" smtClean="0"/>
              <a:t>philanthr</a:t>
            </a:r>
            <a:r>
              <a:rPr lang="en-US" sz="2400" dirty="0" smtClean="0"/>
              <a:t>. funding</a:t>
            </a:r>
            <a:endParaRPr lang="en-US" sz="2800" dirty="0" smtClean="0"/>
          </a:p>
          <a:p>
            <a:pPr marL="0" indent="0">
              <a:buNone/>
            </a:pPr>
            <a:r>
              <a:rPr lang="en-US" dirty="0" smtClean="0"/>
              <a:t>For-profit		</a:t>
            </a:r>
            <a:r>
              <a:rPr lang="en-US" sz="2400" dirty="0" smtClean="0"/>
              <a:t>Ben &amp; Jerry’s		</a:t>
            </a:r>
            <a:r>
              <a:rPr lang="en-US" sz="2400" dirty="0" err="1" smtClean="0"/>
              <a:t>Grameen</a:t>
            </a:r>
            <a:r>
              <a:rPr lang="en-US" sz="2400" dirty="0" smtClean="0"/>
              <a:t> bank, Kiva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Hybrid		</a:t>
            </a:r>
            <a:r>
              <a:rPr lang="en-US" sz="2400" dirty="0" smtClean="0"/>
              <a:t>part-profit		VC for dev. countries</a:t>
            </a: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976098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448</Words>
  <Application>Microsoft Office PowerPoint</Application>
  <PresentationFormat>On-screen Show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Office-tema</vt:lpstr>
      <vt:lpstr>Social Entrepreneurship</vt:lpstr>
      <vt:lpstr>Social Entrepreneurship</vt:lpstr>
      <vt:lpstr>Issues Targeted</vt:lpstr>
      <vt:lpstr>Social Entrepreneurship: Critiques</vt:lpstr>
      <vt:lpstr>Kinds of SE</vt:lpstr>
      <vt:lpstr>Kinds of SE</vt:lpstr>
      <vt:lpstr>Kinds of SE</vt:lpstr>
      <vt:lpstr>Kinds of SE</vt:lpstr>
      <vt:lpstr>Kinds of SE</vt:lpstr>
      <vt:lpstr>Startup Concerns</vt:lpstr>
      <vt:lpstr>Corporate Social Responsibility</vt:lpstr>
      <vt:lpstr>“Social Business”</vt:lpstr>
      <vt:lpstr>PowerPoint Presentation</vt:lpstr>
      <vt:lpstr>PowerPoint Presentation</vt:lpstr>
      <vt:lpstr>PowerPoint Presentation</vt:lpstr>
      <vt:lpstr>Literature Biases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Startup Advice</dc:title>
  <dc:creator>Per Bylund</dc:creator>
  <cp:lastModifiedBy>Per Bylund</cp:lastModifiedBy>
  <cp:revision>19</cp:revision>
  <dcterms:created xsi:type="dcterms:W3CDTF">2012-10-25T12:14:30Z</dcterms:created>
  <dcterms:modified xsi:type="dcterms:W3CDTF">2012-11-01T14:16:41Z</dcterms:modified>
</cp:coreProperties>
</file>