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8" r:id="rId2"/>
    <p:sldId id="260" r:id="rId3"/>
    <p:sldId id="261" r:id="rId4"/>
    <p:sldId id="262" r:id="rId5"/>
    <p:sldId id="267" r:id="rId6"/>
    <p:sldId id="263" r:id="rId7"/>
    <p:sldId id="264" r:id="rId8"/>
    <p:sldId id="265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27B4E-8376-42C6-83C1-D206C4949715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A0709-312A-4DF1-BE06-67F50051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4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2012-08-23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Entrepreneurship theories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524" y="4005064"/>
            <a:ext cx="7344816" cy="14177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L. Bylund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Robert J. Trulaske, Sr. College of Business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41655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Judgment (Knight)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Recently rediscovered</a:t>
            </a:r>
          </a:p>
          <a:p>
            <a:r>
              <a:rPr lang="en-US" dirty="0" smtClean="0"/>
              <a:t>“Softer,” seemingly less well-defined concept</a:t>
            </a:r>
          </a:p>
          <a:p>
            <a:r>
              <a:rPr lang="en-US" dirty="0" smtClean="0"/>
              <a:t>Empirical studies</a:t>
            </a:r>
          </a:p>
          <a:p>
            <a:pPr lvl="1"/>
            <a:r>
              <a:rPr lang="en-US" dirty="0" smtClean="0"/>
              <a:t>Yet to come; how to measure?</a:t>
            </a:r>
          </a:p>
          <a:p>
            <a:pPr lvl="1"/>
            <a:r>
              <a:rPr lang="en-US" dirty="0" smtClean="0"/>
              <a:t>Comparing ex ante decisions, ex post outcomes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349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smtClean="0"/>
              <a:t>Entrepreneurship theories,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Structural</a:t>
            </a:r>
          </a:p>
          <a:p>
            <a:pPr lvl="1"/>
            <a:r>
              <a:rPr lang="en-US" dirty="0" smtClean="0"/>
              <a:t>“Small-firm-is-entrepreneurial”</a:t>
            </a:r>
          </a:p>
          <a:p>
            <a:r>
              <a:rPr lang="en-US" dirty="0" smtClean="0"/>
              <a:t>Occupational</a:t>
            </a:r>
          </a:p>
          <a:p>
            <a:pPr lvl="1"/>
            <a:r>
              <a:rPr lang="en-US" dirty="0" smtClean="0"/>
              <a:t>Self-employment</a:t>
            </a:r>
          </a:p>
          <a:p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Innovation</a:t>
            </a:r>
          </a:p>
          <a:p>
            <a:pPr lvl="1"/>
            <a:r>
              <a:rPr lang="en-US" dirty="0" smtClean="0"/>
              <a:t>Opportunity</a:t>
            </a:r>
          </a:p>
          <a:p>
            <a:pPr lvl="1"/>
            <a:r>
              <a:rPr lang="en-US" dirty="0" smtClean="0"/>
              <a:t>Judgment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0892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Three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Structural</a:t>
            </a:r>
          </a:p>
          <a:p>
            <a:pPr lvl="1"/>
            <a:r>
              <a:rPr lang="en-US" dirty="0" smtClean="0"/>
              <a:t>Industrial organization, market structure, the entrepreneurial firm</a:t>
            </a:r>
          </a:p>
          <a:p>
            <a:r>
              <a:rPr lang="en-US" dirty="0" smtClean="0"/>
              <a:t>Occupational</a:t>
            </a:r>
          </a:p>
          <a:p>
            <a:pPr lvl="1"/>
            <a:r>
              <a:rPr lang="en-US" dirty="0" smtClean="0"/>
              <a:t>Entrepreneurship as self-employment</a:t>
            </a:r>
          </a:p>
          <a:p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The economic function</a:t>
            </a:r>
          </a:p>
          <a:p>
            <a:pPr lvl="1"/>
            <a:r>
              <a:rPr lang="sv-SE" dirty="0" smtClean="0"/>
              <a:t>The </a:t>
            </a:r>
            <a:r>
              <a:rPr lang="sv-SE" dirty="0" err="1"/>
              <a:t>classical</a:t>
            </a:r>
            <a:r>
              <a:rPr lang="sv-SE" dirty="0"/>
              <a:t> approach: </a:t>
            </a:r>
            <a:r>
              <a:rPr lang="sv-SE" dirty="0" smtClean="0"/>
              <a:t>Cantillon (1755)</a:t>
            </a: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938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err="1" smtClean="0"/>
              <a:t>Hébert</a:t>
            </a:r>
            <a:r>
              <a:rPr lang="sv-SE" dirty="0" smtClean="0"/>
              <a:t> &amp; Link:</a:t>
            </a:r>
          </a:p>
          <a:p>
            <a:r>
              <a:rPr lang="sv-SE" dirty="0" smtClean="0"/>
              <a:t>German tradition</a:t>
            </a:r>
          </a:p>
          <a:p>
            <a:pPr lvl="1"/>
            <a:r>
              <a:rPr lang="sv-SE" dirty="0" smtClean="0"/>
              <a:t>von Thünen, </a:t>
            </a:r>
            <a:r>
              <a:rPr lang="sv-SE" dirty="0" err="1" smtClean="0"/>
              <a:t>Schumpeter</a:t>
            </a:r>
            <a:r>
              <a:rPr lang="sv-SE" dirty="0" smtClean="0"/>
              <a:t> (1911)</a:t>
            </a:r>
          </a:p>
          <a:p>
            <a:r>
              <a:rPr lang="sv-SE" dirty="0" smtClean="0"/>
              <a:t>Chicago</a:t>
            </a:r>
          </a:p>
          <a:p>
            <a:pPr lvl="1"/>
            <a:r>
              <a:rPr lang="sv-SE" dirty="0" smtClean="0"/>
              <a:t>Knight (1921), Schultz</a:t>
            </a:r>
          </a:p>
          <a:p>
            <a:r>
              <a:rPr lang="sv-SE" dirty="0" err="1" smtClean="0"/>
              <a:t>Austrian</a:t>
            </a:r>
            <a:endParaRPr lang="sv-SE" dirty="0" smtClean="0"/>
          </a:p>
          <a:p>
            <a:pPr lvl="1"/>
            <a:r>
              <a:rPr lang="sv-SE" dirty="0" smtClean="0"/>
              <a:t>Mises (1949), </a:t>
            </a:r>
            <a:r>
              <a:rPr lang="sv-SE" dirty="0" err="1" smtClean="0"/>
              <a:t>Shackle</a:t>
            </a:r>
            <a:r>
              <a:rPr lang="sv-SE" dirty="0" smtClean="0"/>
              <a:t>, Kirzner (1973)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2556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Why entrepreneurship?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sv-SE" dirty="0" err="1" smtClean="0"/>
              <a:t>Schumpeter</a:t>
            </a:r>
            <a:r>
              <a:rPr lang="sv-SE" dirty="0" smtClean="0"/>
              <a:t> (1911), Kirzner (1973)</a:t>
            </a:r>
          </a:p>
          <a:p>
            <a:pPr lvl="1"/>
            <a:r>
              <a:rPr lang="sv-SE" i="1" dirty="0" err="1" smtClean="0"/>
              <a:t>explanans</a:t>
            </a:r>
            <a:r>
              <a:rPr lang="sv-SE" dirty="0" smtClean="0"/>
              <a:t> for </a:t>
            </a:r>
            <a:r>
              <a:rPr lang="sv-SE" dirty="0" err="1" smtClean="0"/>
              <a:t>econ</a:t>
            </a:r>
            <a:r>
              <a:rPr lang="sv-SE" dirty="0" smtClean="0"/>
              <a:t>. </a:t>
            </a:r>
            <a:r>
              <a:rPr lang="sv-SE" dirty="0" err="1" smtClean="0"/>
              <a:t>development</a:t>
            </a:r>
            <a:r>
              <a:rPr lang="sv-SE" dirty="0" smtClean="0"/>
              <a:t>, market process</a:t>
            </a:r>
          </a:p>
          <a:p>
            <a:r>
              <a:rPr lang="en-US" dirty="0" smtClean="0"/>
              <a:t>Cantillon (1755), Menger (1871), Mises (1949)</a:t>
            </a:r>
          </a:p>
          <a:p>
            <a:pPr lvl="1"/>
            <a:r>
              <a:rPr lang="en-US" dirty="0" smtClean="0"/>
              <a:t>main actor; “driving force of the market”</a:t>
            </a:r>
          </a:p>
          <a:p>
            <a:pPr lvl="1"/>
            <a:r>
              <a:rPr lang="en-US" dirty="0" smtClean="0"/>
              <a:t>price determination</a:t>
            </a:r>
          </a:p>
          <a:p>
            <a:r>
              <a:rPr lang="en-US" dirty="0" smtClean="0"/>
              <a:t>Knight (1921)</a:t>
            </a:r>
          </a:p>
          <a:p>
            <a:pPr lvl="1"/>
            <a:r>
              <a:rPr lang="en-US" dirty="0" smtClean="0"/>
              <a:t>judgment, future-oriented imagination</a:t>
            </a:r>
          </a:p>
          <a:p>
            <a:pPr lvl="1"/>
            <a:r>
              <a:rPr lang="en-US" dirty="0" smtClean="0"/>
              <a:t>the firm, organization</a:t>
            </a:r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065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Innovation (Schumpeter)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sv-SE" dirty="0" err="1" smtClean="0"/>
              <a:t>Creative</a:t>
            </a:r>
            <a:r>
              <a:rPr lang="sv-SE" dirty="0" smtClean="0"/>
              <a:t> </a:t>
            </a:r>
            <a:r>
              <a:rPr lang="sv-SE" dirty="0" err="1" smtClean="0"/>
              <a:t>destruction</a:t>
            </a:r>
            <a:endParaRPr lang="sv-SE" dirty="0" smtClean="0"/>
          </a:p>
          <a:p>
            <a:pPr lvl="1"/>
            <a:r>
              <a:rPr lang="en-US" dirty="0" smtClean="0"/>
              <a:t>“its role </a:t>
            </a:r>
            <a:r>
              <a:rPr lang="en-US" dirty="0"/>
              <a:t>in the perennial gale of creative </a:t>
            </a:r>
            <a:r>
              <a:rPr lang="en-US" dirty="0" smtClean="0"/>
              <a:t>destruction”</a:t>
            </a:r>
            <a:endParaRPr lang="sv-SE" dirty="0" smtClean="0"/>
          </a:p>
          <a:p>
            <a:r>
              <a:rPr lang="sv-SE" dirty="0" smtClean="0"/>
              <a:t>New combinations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. production </a:t>
            </a:r>
            <a:r>
              <a:rPr lang="en-US" dirty="0"/>
              <a:t>of new types of goods, or change of properties of the existing </a:t>
            </a:r>
            <a:r>
              <a:rPr lang="en-US" dirty="0" smtClean="0"/>
              <a:t>goods</a:t>
            </a:r>
            <a:endParaRPr lang="en-US" dirty="0"/>
          </a:p>
          <a:p>
            <a:pPr lvl="1"/>
            <a:r>
              <a:rPr lang="en-US" dirty="0" smtClean="0"/>
              <a:t>2</a:t>
            </a:r>
            <a:r>
              <a:rPr lang="en-US" dirty="0"/>
              <a:t>. introduction of the new method of production, that may be based on the new scientific </a:t>
            </a:r>
            <a:r>
              <a:rPr lang="en-US" dirty="0" smtClean="0"/>
              <a:t>discovery</a:t>
            </a:r>
            <a:endParaRPr lang="en-US" dirty="0"/>
          </a:p>
          <a:p>
            <a:pPr lvl="1"/>
            <a:r>
              <a:rPr lang="en-US" dirty="0" smtClean="0"/>
              <a:t>3</a:t>
            </a:r>
            <a:r>
              <a:rPr lang="en-US" dirty="0"/>
              <a:t>. opening of a new </a:t>
            </a:r>
            <a:r>
              <a:rPr lang="en-US" dirty="0" smtClean="0"/>
              <a:t>market</a:t>
            </a:r>
          </a:p>
          <a:p>
            <a:pPr lvl="1"/>
            <a:r>
              <a:rPr lang="en-US" dirty="0" smtClean="0"/>
              <a:t>4</a:t>
            </a:r>
            <a:r>
              <a:rPr lang="en-US" dirty="0"/>
              <a:t>. use of the new sources of </a:t>
            </a:r>
            <a:r>
              <a:rPr lang="en-US" dirty="0" smtClean="0"/>
              <a:t>raw </a:t>
            </a:r>
            <a:r>
              <a:rPr lang="en-US" dirty="0"/>
              <a:t>materials and intermediate </a:t>
            </a:r>
            <a:r>
              <a:rPr lang="en-US" dirty="0" smtClean="0"/>
              <a:t>goods</a:t>
            </a:r>
          </a:p>
          <a:p>
            <a:pPr lvl="1"/>
            <a:r>
              <a:rPr lang="en-US" dirty="0" smtClean="0"/>
              <a:t>5</a:t>
            </a:r>
            <a:r>
              <a:rPr lang="en-US" dirty="0"/>
              <a:t>. new organization of </a:t>
            </a:r>
            <a:r>
              <a:rPr lang="en-US" dirty="0" smtClean="0"/>
              <a:t>production</a:t>
            </a:r>
            <a:endParaRPr lang="sv-S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908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Innovation (Schumpeter)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sv-SE" dirty="0" smtClean="0"/>
              <a:t>Disequilibration</a:t>
            </a:r>
          </a:p>
          <a:p>
            <a:r>
              <a:rPr lang="sv-SE" dirty="0" err="1" smtClean="0"/>
              <a:t>Disruptive</a:t>
            </a:r>
            <a:r>
              <a:rPr lang="sv-SE" dirty="0" smtClean="0"/>
              <a:t> </a:t>
            </a:r>
            <a:r>
              <a:rPr lang="sv-SE" dirty="0" err="1" smtClean="0"/>
              <a:t>technologies</a:t>
            </a:r>
            <a:endParaRPr lang="sv-SE" dirty="0" smtClean="0"/>
          </a:p>
          <a:p>
            <a:r>
              <a:rPr lang="sv-SE" dirty="0" err="1" smtClean="0"/>
              <a:t>Empirical</a:t>
            </a:r>
            <a:r>
              <a:rPr lang="sv-SE" dirty="0" smtClean="0"/>
              <a:t> studies</a:t>
            </a:r>
          </a:p>
          <a:p>
            <a:pPr lvl="1"/>
            <a:r>
              <a:rPr lang="sv-SE" dirty="0" err="1" smtClean="0"/>
              <a:t>Technology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and </a:t>
            </a:r>
            <a:r>
              <a:rPr lang="sv-SE" dirty="0" err="1" smtClean="0"/>
              <a:t>development</a:t>
            </a:r>
            <a:endParaRPr lang="sv-SE" dirty="0" smtClean="0"/>
          </a:p>
          <a:p>
            <a:pPr lvl="1"/>
            <a:r>
              <a:rPr lang="sv-SE" dirty="0" smtClean="0"/>
              <a:t>Patent data</a:t>
            </a:r>
          </a:p>
          <a:p>
            <a:pPr lvl="1"/>
            <a:endParaRPr lang="sv-S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086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Opportunities (Kirzner)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r>
              <a:rPr lang="sv-SE" dirty="0" err="1" smtClean="0"/>
              <a:t>Alertness</a:t>
            </a:r>
            <a:endParaRPr lang="sv-SE" dirty="0" smtClean="0"/>
          </a:p>
          <a:p>
            <a:pPr lvl="1"/>
            <a:r>
              <a:rPr lang="en-US" dirty="0" smtClean="0"/>
              <a:t>“Entrepreneurship </a:t>
            </a:r>
            <a:r>
              <a:rPr lang="en-US" dirty="0"/>
              <a:t>does not consist of grasping a free ten-dollar bill which one has already discovered to be resting in one’s hand; it consists in realizing that it is in one’s hand and that it is </a:t>
            </a:r>
            <a:r>
              <a:rPr lang="en-US" dirty="0" smtClean="0"/>
              <a:t> available </a:t>
            </a:r>
            <a:r>
              <a:rPr lang="en-US" dirty="0"/>
              <a:t>for the </a:t>
            </a:r>
            <a:r>
              <a:rPr lang="en-US" dirty="0" smtClean="0"/>
              <a:t>grasping”</a:t>
            </a:r>
          </a:p>
          <a:p>
            <a:r>
              <a:rPr lang="en-US" dirty="0" smtClean="0"/>
              <a:t>Arbitrage of price discrepancies</a:t>
            </a:r>
          </a:p>
          <a:p>
            <a:r>
              <a:rPr lang="en-US" dirty="0" smtClean="0"/>
              <a:t>“Pure” entrepreneurship</a:t>
            </a:r>
          </a:p>
          <a:p>
            <a:pPr lvl="1"/>
            <a:r>
              <a:rPr lang="en-US" dirty="0" smtClean="0"/>
              <a:t>Cannot make a loss</a:t>
            </a:r>
          </a:p>
          <a:p>
            <a:pPr lvl="1"/>
            <a:r>
              <a:rPr lang="en-US" dirty="0" smtClean="0"/>
              <a:t>No capital investment</a:t>
            </a:r>
            <a:endParaRPr lang="en-US" dirty="0"/>
          </a:p>
          <a:p>
            <a:pPr lvl="1"/>
            <a:r>
              <a:rPr lang="en-US" dirty="0" smtClean="0"/>
              <a:t>Instantaneous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049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Opportunities (Kirzner)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Equilibration </a:t>
            </a:r>
          </a:p>
          <a:p>
            <a:r>
              <a:rPr lang="en-US" dirty="0" smtClean="0"/>
              <a:t>The nature of opportunity</a:t>
            </a:r>
          </a:p>
          <a:p>
            <a:pPr lvl="1"/>
            <a:r>
              <a:rPr lang="en-US" dirty="0" smtClean="0"/>
              <a:t>objective vs. subjective</a:t>
            </a:r>
          </a:p>
          <a:p>
            <a:pPr lvl="1"/>
            <a:r>
              <a:rPr lang="en-US" dirty="0" smtClean="0"/>
              <a:t>discovered vs. created</a:t>
            </a:r>
          </a:p>
          <a:p>
            <a:r>
              <a:rPr lang="en-US" dirty="0" smtClean="0"/>
              <a:t>Empirical studies</a:t>
            </a:r>
          </a:p>
          <a:p>
            <a:pPr lvl="1"/>
            <a:r>
              <a:rPr lang="en-US" dirty="0" smtClean="0"/>
              <a:t>Identifying, measuring opportunity</a:t>
            </a:r>
          </a:p>
          <a:p>
            <a:pPr lvl="1"/>
            <a:r>
              <a:rPr lang="en-US" dirty="0" smtClean="0"/>
              <a:t>How entrepreneurs find opportunity</a:t>
            </a:r>
          </a:p>
          <a:p>
            <a:pPr lvl="1"/>
            <a:r>
              <a:rPr lang="en-US" dirty="0" smtClean="0"/>
              <a:t>How to measure?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371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Judgment (Knight)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Risk vs. uncertainty</a:t>
            </a:r>
          </a:p>
          <a:p>
            <a:r>
              <a:rPr lang="en-US" dirty="0" smtClean="0"/>
              <a:t>“Estimate of an estimate”</a:t>
            </a:r>
          </a:p>
          <a:p>
            <a:pPr lvl="1"/>
            <a:r>
              <a:rPr lang="en-US" dirty="0" smtClean="0"/>
              <a:t>Knowledge of where to find knowledge</a:t>
            </a:r>
          </a:p>
          <a:p>
            <a:pPr lvl="1"/>
            <a:r>
              <a:rPr lang="en-US" dirty="0" smtClean="0"/>
              <a:t>Imaginative entrepreneur</a:t>
            </a:r>
            <a:endParaRPr lang="en-US" dirty="0"/>
          </a:p>
          <a:p>
            <a:r>
              <a:rPr lang="en-US" dirty="0" smtClean="0"/>
              <a:t>Judgment </a:t>
            </a:r>
            <a:r>
              <a:rPr lang="en-US" dirty="0"/>
              <a:t>cannot earn a </a:t>
            </a:r>
            <a:r>
              <a:rPr lang="en-US" dirty="0" smtClean="0"/>
              <a:t>wage</a:t>
            </a:r>
          </a:p>
          <a:p>
            <a:pPr lvl="1"/>
            <a:r>
              <a:rPr lang="en-US" i="1" dirty="0" smtClean="0"/>
              <a:t>the </a:t>
            </a:r>
            <a:r>
              <a:rPr lang="en-US" i="1" dirty="0" smtClean="0"/>
              <a:t>firm</a:t>
            </a:r>
          </a:p>
          <a:p>
            <a:pPr lvl="1"/>
            <a:r>
              <a:rPr lang="en-US" dirty="0" smtClean="0"/>
              <a:t>earns residual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179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4497</TotalTime>
  <Words>399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Office-tema</vt:lpstr>
      <vt:lpstr>Entrepreneurship theories</vt:lpstr>
      <vt:lpstr>Three Approaches</vt:lpstr>
      <vt:lpstr>Traditions</vt:lpstr>
      <vt:lpstr>Why entrepreneurship?</vt:lpstr>
      <vt:lpstr>Innovation (Schumpeter)</vt:lpstr>
      <vt:lpstr>Innovation (Schumpeter)</vt:lpstr>
      <vt:lpstr>Opportunities (Kirzner)</vt:lpstr>
      <vt:lpstr>Opportunities (Kirzner)</vt:lpstr>
      <vt:lpstr>Judgment (Knight)</vt:lpstr>
      <vt:lpstr>Judgment (Knight)</vt:lpstr>
      <vt:lpstr>Entrepreneurship theories,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Ronald Coase’s Nature of the Firm  and the Socialist Calculation Debate</dc:title>
  <dc:creator>Per Bylund</dc:creator>
  <cp:lastModifiedBy>Per Bylund</cp:lastModifiedBy>
  <cp:revision>64</cp:revision>
  <dcterms:created xsi:type="dcterms:W3CDTF">2012-06-20T20:57:40Z</dcterms:created>
  <dcterms:modified xsi:type="dcterms:W3CDTF">2012-08-23T13:42:24Z</dcterms:modified>
</cp:coreProperties>
</file>