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8" r:id="rId2"/>
    <p:sldId id="260" r:id="rId3"/>
    <p:sldId id="261" r:id="rId4"/>
    <p:sldId id="262" r:id="rId5"/>
    <p:sldId id="267" r:id="rId6"/>
    <p:sldId id="263" r:id="rId7"/>
    <p:sldId id="264" r:id="rId8"/>
    <p:sldId id="265" r:id="rId9"/>
    <p:sldId id="266" r:id="rId10"/>
    <p:sldId id="269" r:id="rId11"/>
    <p:sldId id="268" r:id="rId12"/>
    <p:sldId id="270" r:id="rId13"/>
    <p:sldId id="271" r:id="rId14"/>
    <p:sldId id="275" r:id="rId15"/>
    <p:sldId id="276" r:id="rId16"/>
    <p:sldId id="274" r:id="rId17"/>
    <p:sldId id="273" r:id="rId18"/>
    <p:sldId id="272" r:id="rId1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75" d="100"/>
          <a:sy n="75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27B4E-8376-42C6-83C1-D206C4949715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A0709-312A-4DF1-BE06-67F50051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45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2012-09-13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2012-09-13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2012-09-13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2012-09-13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2012-09-13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2012-09-13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t>2012-09-13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Business Model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524" y="4005064"/>
            <a:ext cx="7344816" cy="141771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 L. Bylund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Robert J. Trulaske, Sr. College of Business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416558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Distribution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ym typeface="Wingdings" pitchFamily="2" charset="2"/>
              </a:rPr>
              <a:t>Inventory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Hold vs. outsource inventory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 time-dependent is the product?</a:t>
            </a:r>
          </a:p>
          <a:p>
            <a:r>
              <a:rPr lang="en-US" dirty="0" smtClean="0">
                <a:sym typeface="Wingdings" pitchFamily="2" charset="2"/>
              </a:rPr>
              <a:t>Ownership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Who owns the products in the warehouse?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Financing and payment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Credit terms and times</a:t>
            </a:r>
          </a:p>
          <a:p>
            <a:pPr lvl="1"/>
            <a:r>
              <a:rPr lang="en-US" dirty="0">
                <a:sym typeface="Wingdings" pitchFamily="2" charset="2"/>
              </a:rPr>
              <a:t>M</a:t>
            </a:r>
            <a:r>
              <a:rPr lang="en-US" dirty="0" smtClean="0">
                <a:sym typeface="Wingdings" pitchFamily="2" charset="2"/>
              </a:rPr>
              <a:t>ethods for collection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7904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Distribution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ym typeface="Wingdings" pitchFamily="2" charset="2"/>
              </a:rPr>
              <a:t>Risk management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Loss or breakage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Product liability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Customer’s failure to pay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What does insurance cover?</a:t>
            </a:r>
          </a:p>
          <a:p>
            <a:r>
              <a:rPr lang="en-US" dirty="0" smtClean="0">
                <a:sym typeface="Wingdings" pitchFamily="2" charset="2"/>
              </a:rPr>
              <a:t>Member power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(1) other members rely on </a:t>
            </a:r>
            <a:r>
              <a:rPr lang="en-US" i="1" dirty="0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 for their primary needs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(2) </a:t>
            </a:r>
            <a:r>
              <a:rPr lang="en-US" i="1" dirty="0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 controls financial resources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(3) </a:t>
            </a:r>
            <a:r>
              <a:rPr lang="en-US" i="1" dirty="0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 plays a critical role in value chain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(4) </a:t>
            </a:r>
            <a:r>
              <a:rPr lang="en-US" i="1" dirty="0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 has no substitute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(5) </a:t>
            </a:r>
            <a:r>
              <a:rPr lang="en-US" i="1" dirty="0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 has information that reduces uncertainty</a:t>
            </a: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3397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Growth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 smtClean="0"/>
              <a:t>Franchising (Subway, McDonald’s)</a:t>
            </a:r>
          </a:p>
          <a:p>
            <a:pPr lvl="1"/>
            <a:r>
              <a:rPr lang="en-US" dirty="0" err="1" smtClean="0"/>
              <a:t>Replicability</a:t>
            </a:r>
            <a:endParaRPr lang="en-US" dirty="0"/>
          </a:p>
          <a:p>
            <a:pPr lvl="1"/>
            <a:r>
              <a:rPr lang="en-US" dirty="0" smtClean="0"/>
              <a:t>Control </a:t>
            </a:r>
          </a:p>
          <a:p>
            <a:r>
              <a:rPr lang="en-US" dirty="0" smtClean="0"/>
              <a:t>Expanding the product mix</a:t>
            </a:r>
          </a:p>
          <a:p>
            <a:r>
              <a:rPr lang="en-US" dirty="0" smtClean="0"/>
              <a:t>Geographic expansion</a:t>
            </a:r>
          </a:p>
          <a:p>
            <a:pPr lvl="1"/>
            <a:r>
              <a:rPr lang="en-US" dirty="0" smtClean="0"/>
              <a:t>Regional, national, international growth</a:t>
            </a:r>
          </a:p>
          <a:p>
            <a:pPr lvl="1"/>
            <a:r>
              <a:rPr lang="en-US" dirty="0" smtClean="0"/>
              <a:t>Customers? Vendors? Distribution?</a:t>
            </a:r>
          </a:p>
          <a:p>
            <a:pPr lvl="1"/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569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Building a Business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Identify position in value chain</a:t>
            </a:r>
          </a:p>
          <a:p>
            <a:pPr marL="914400" lvl="1" indent="-514350"/>
            <a:r>
              <a:rPr lang="en-US" sz="2400" dirty="0" smtClean="0"/>
              <a:t>Upstream actors</a:t>
            </a:r>
          </a:p>
          <a:p>
            <a:pPr marL="914400" lvl="1" indent="-514350"/>
            <a:r>
              <a:rPr lang="en-US" sz="2400" dirty="0" smtClean="0"/>
              <a:t>Downstream actors</a:t>
            </a:r>
          </a:p>
          <a:p>
            <a:pPr marL="914400" lvl="1" indent="-514350"/>
            <a:r>
              <a:rPr lang="en-US" sz="2400" dirty="0" smtClean="0"/>
              <a:t>Time from manufacturer to customer</a:t>
            </a:r>
          </a:p>
          <a:p>
            <a:pPr marL="914400" lvl="1" indent="-514350"/>
            <a:r>
              <a:rPr lang="en-US" sz="2400" dirty="0" smtClean="0"/>
              <a:t>Ultimate retail price and markups</a:t>
            </a:r>
          </a:p>
          <a:p>
            <a:pPr marL="914400" lvl="1" indent="-514350"/>
            <a:r>
              <a:rPr lang="en-US" sz="2400" dirty="0" smtClean="0"/>
              <a:t>Cost of marketing</a:t>
            </a:r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358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Building a Business Model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0" name="Picture 2" descr="C:\Users\Per Bylund\Desktop\markup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20" y="1844824"/>
            <a:ext cx="7605804" cy="456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30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Building a Business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position in value chain</a:t>
            </a:r>
          </a:p>
          <a:p>
            <a:pPr marL="914400" lvl="1" indent="-514350"/>
            <a:r>
              <a:rPr lang="en-US" dirty="0" smtClean="0"/>
              <a:t>Upstream actors</a:t>
            </a:r>
          </a:p>
          <a:p>
            <a:pPr marL="914400" lvl="1" indent="-514350"/>
            <a:r>
              <a:rPr lang="en-US" dirty="0" smtClean="0"/>
              <a:t>Downstream actors</a:t>
            </a:r>
          </a:p>
          <a:p>
            <a:pPr marL="914400" lvl="1" indent="-514350"/>
            <a:r>
              <a:rPr lang="en-US" dirty="0" smtClean="0"/>
              <a:t>Time from manufacturer to customer</a:t>
            </a:r>
          </a:p>
          <a:p>
            <a:pPr marL="914400" lvl="1" indent="-514350"/>
            <a:r>
              <a:rPr lang="en-US" dirty="0" smtClean="0"/>
              <a:t>Ultimate retail price and markups</a:t>
            </a:r>
          </a:p>
          <a:p>
            <a:pPr marL="914400" lvl="1" indent="-514350"/>
            <a:r>
              <a:rPr lang="en-US" dirty="0" smtClean="0"/>
              <a:t>Cost of marketing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Calculate value for customer</a:t>
            </a:r>
          </a:p>
          <a:p>
            <a:pPr marL="914400" lvl="1" indent="-514350"/>
            <a:r>
              <a:rPr lang="en-US" dirty="0" smtClean="0"/>
              <a:t>Is the benefit “obvious” or is market education necessary?</a:t>
            </a:r>
          </a:p>
          <a:p>
            <a:pPr marL="914400" lvl="1" indent="-514350"/>
            <a:r>
              <a:rPr lang="en-US" dirty="0" smtClean="0"/>
              <a:t>Identify learning curve</a:t>
            </a:r>
          </a:p>
          <a:p>
            <a:pPr marL="914400" lvl="1" indent="-514350"/>
            <a:r>
              <a:rPr lang="en-US" dirty="0" smtClean="0"/>
              <a:t>User resistance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9429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Building a Business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Revenue and cost drivers</a:t>
            </a:r>
          </a:p>
          <a:p>
            <a:pPr marL="914400" lvl="1" indent="-514350"/>
            <a:r>
              <a:rPr lang="en-US" dirty="0" smtClean="0"/>
              <a:t>One-source revenue trap</a:t>
            </a:r>
          </a:p>
          <a:p>
            <a:pPr marL="914400" lvl="1" indent="-514350"/>
            <a:r>
              <a:rPr lang="en-US" dirty="0" smtClean="0"/>
              <a:t>Robustness if markets change</a:t>
            </a:r>
          </a:p>
          <a:p>
            <a:pPr marL="914400" lvl="1" indent="-514350"/>
            <a:r>
              <a:rPr lang="en-US" dirty="0" smtClean="0"/>
              <a:t>Foreseeable disruptive technologies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Test for weaknesses</a:t>
            </a:r>
          </a:p>
          <a:p>
            <a:pPr marL="914400" lvl="1" indent="-514350"/>
            <a:r>
              <a:rPr lang="en-US" dirty="0"/>
              <a:t>Market research</a:t>
            </a:r>
          </a:p>
          <a:p>
            <a:pPr marL="914400" lvl="1" indent="-514350"/>
            <a:r>
              <a:rPr lang="en-US" dirty="0" smtClean="0"/>
              <a:t>Market testing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Develop competitive advantage</a:t>
            </a:r>
          </a:p>
          <a:p>
            <a:pPr marL="914400" lvl="1" indent="-514350"/>
            <a:r>
              <a:rPr lang="en-US" dirty="0" smtClean="0"/>
              <a:t>Differentiation-based positioning</a:t>
            </a:r>
          </a:p>
          <a:p>
            <a:pPr marL="914400" lvl="1" indent="-514350"/>
            <a:r>
              <a:rPr lang="en-US" dirty="0" smtClean="0"/>
              <a:t>Niche-based positioning</a:t>
            </a:r>
          </a:p>
          <a:p>
            <a:pPr marL="914400" lvl="1" indent="-514350"/>
            <a:r>
              <a:rPr lang="en-US" dirty="0" smtClean="0"/>
              <a:t>Access-based positioning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164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Building a Business Model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 descr="C:\Users\Per Bylund\Desktop\business model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72953"/>
            <a:ext cx="7312097" cy="409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40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Why Business Models Fail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Flawed logic</a:t>
            </a:r>
          </a:p>
          <a:p>
            <a:pPr lvl="1"/>
            <a:r>
              <a:rPr lang="en-US" dirty="0" smtClean="0"/>
              <a:t>False assumptions, overlooked problems</a:t>
            </a:r>
          </a:p>
          <a:p>
            <a:r>
              <a:rPr lang="en-US" dirty="0" smtClean="0"/>
              <a:t>Limited strategic choices</a:t>
            </a:r>
          </a:p>
          <a:p>
            <a:pPr lvl="1"/>
            <a:r>
              <a:rPr lang="en-US" dirty="0" smtClean="0"/>
              <a:t>Value creation </a:t>
            </a:r>
            <a:r>
              <a:rPr lang="en-US" i="1" dirty="0" smtClean="0"/>
              <a:t>and </a:t>
            </a:r>
            <a:r>
              <a:rPr lang="en-US" dirty="0" smtClean="0"/>
              <a:t>capture</a:t>
            </a:r>
          </a:p>
          <a:p>
            <a:r>
              <a:rPr lang="en-US" dirty="0" smtClean="0"/>
              <a:t>Imperfect value creation/capture assumptions</a:t>
            </a:r>
          </a:p>
          <a:p>
            <a:pPr lvl="1"/>
            <a:r>
              <a:rPr lang="en-US" dirty="0" smtClean="0"/>
              <a:t>Customer vs. user vs. beneficiary</a:t>
            </a:r>
          </a:p>
          <a:p>
            <a:r>
              <a:rPr lang="en-US" dirty="0" smtClean="0"/>
              <a:t>Incorrect assumptions about value chain</a:t>
            </a:r>
          </a:p>
          <a:p>
            <a:pPr lvl="1"/>
            <a:r>
              <a:rPr lang="en-US" dirty="0" smtClean="0"/>
              <a:t>Assumed stasis rather than change</a:t>
            </a:r>
          </a:p>
          <a:p>
            <a:pPr lvl="1"/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7590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Business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/>
              <a:t>The product/service</a:t>
            </a:r>
          </a:p>
          <a:p>
            <a:r>
              <a:rPr lang="en-US" dirty="0" smtClean="0"/>
              <a:t>Customer definition</a:t>
            </a:r>
          </a:p>
          <a:p>
            <a:pPr lvl="1"/>
            <a:r>
              <a:rPr lang="en-US" dirty="0" smtClean="0"/>
              <a:t>Who values the product?</a:t>
            </a:r>
          </a:p>
          <a:p>
            <a:pPr lvl="1"/>
            <a:r>
              <a:rPr lang="en-US" dirty="0" smtClean="0"/>
              <a:t>Who pays for the product?</a:t>
            </a:r>
          </a:p>
          <a:p>
            <a:pPr lvl="1"/>
            <a:r>
              <a:rPr lang="en-US" dirty="0" smtClean="0"/>
              <a:t>Who will use the product?</a:t>
            </a:r>
          </a:p>
          <a:p>
            <a:pPr lvl="1"/>
            <a:r>
              <a:rPr lang="en-US" dirty="0" smtClean="0"/>
              <a:t>To whom do we sell the product?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3938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Business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 smtClean="0"/>
              <a:t>Value proposition</a:t>
            </a:r>
          </a:p>
          <a:p>
            <a:pPr lvl="1"/>
            <a:r>
              <a:rPr lang="en-US" dirty="0" smtClean="0"/>
              <a:t>Benefit vs. feature of the product/service</a:t>
            </a:r>
          </a:p>
          <a:p>
            <a:pPr lvl="1"/>
            <a:r>
              <a:rPr lang="en-US" dirty="0" smtClean="0"/>
              <a:t>What is the </a:t>
            </a:r>
            <a:r>
              <a:rPr lang="en-US" i="1" dirty="0" smtClean="0"/>
              <a:t>value</a:t>
            </a:r>
            <a:r>
              <a:rPr lang="en-US" dirty="0" smtClean="0"/>
              <a:t> to the customer?</a:t>
            </a:r>
          </a:p>
          <a:p>
            <a:pPr lvl="1"/>
            <a:r>
              <a:rPr lang="en-US" dirty="0" smtClean="0"/>
              <a:t>How do we communicate it?</a:t>
            </a:r>
            <a:endParaRPr lang="en-US" dirty="0" smtClean="0"/>
          </a:p>
          <a:p>
            <a:r>
              <a:rPr lang="en-US" dirty="0" smtClean="0"/>
              <a:t>The distribution channel</a:t>
            </a:r>
          </a:p>
          <a:p>
            <a:pPr lvl="1"/>
            <a:r>
              <a:rPr lang="en-US" dirty="0" smtClean="0"/>
              <a:t>How do you deliver the value to customers?</a:t>
            </a:r>
            <a:endParaRPr lang="en-US" dirty="0" smtClean="0"/>
          </a:p>
          <a:p>
            <a:r>
              <a:rPr lang="en-US" dirty="0" smtClean="0"/>
              <a:t>The concept: a problem and the solution</a:t>
            </a: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703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Two Sides of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 smtClean="0"/>
              <a:t>Revenue Model</a:t>
            </a:r>
          </a:p>
          <a:p>
            <a:pPr lvl="1"/>
            <a:r>
              <a:rPr lang="en-US" dirty="0" smtClean="0"/>
              <a:t>What shall my price be?</a:t>
            </a:r>
          </a:p>
          <a:p>
            <a:pPr lvl="1"/>
            <a:r>
              <a:rPr lang="en-US" dirty="0" smtClean="0"/>
              <a:t>Identify revenue streams</a:t>
            </a:r>
          </a:p>
          <a:p>
            <a:pPr lvl="1"/>
            <a:r>
              <a:rPr lang="en-US" dirty="0" smtClean="0"/>
              <a:t>Break down sources of income, dependencies?</a:t>
            </a:r>
          </a:p>
          <a:p>
            <a:r>
              <a:rPr lang="en-US" dirty="0" smtClean="0"/>
              <a:t>Cost Model</a:t>
            </a:r>
          </a:p>
          <a:p>
            <a:pPr lvl="1"/>
            <a:r>
              <a:rPr lang="en-US" dirty="0" smtClean="0"/>
              <a:t>COGS</a:t>
            </a:r>
          </a:p>
          <a:p>
            <a:pPr lvl="1"/>
            <a:r>
              <a:rPr lang="en-US" dirty="0" smtClean="0"/>
              <a:t>Break-even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4460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Another Two Sides: Value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 smtClean="0"/>
              <a:t>Upstream</a:t>
            </a:r>
          </a:p>
          <a:p>
            <a:pPr lvl="1"/>
            <a:r>
              <a:rPr lang="en-US" dirty="0" smtClean="0"/>
              <a:t>What are my suppliers?</a:t>
            </a:r>
          </a:p>
          <a:p>
            <a:pPr lvl="1"/>
            <a:r>
              <a:rPr lang="en-US" dirty="0" smtClean="0"/>
              <a:t>What are my risks/dependencies/costs?</a:t>
            </a:r>
          </a:p>
          <a:p>
            <a:pPr lvl="1"/>
            <a:r>
              <a:rPr lang="en-US" dirty="0" smtClean="0"/>
              <a:t>What is the industry like?</a:t>
            </a:r>
          </a:p>
          <a:p>
            <a:r>
              <a:rPr lang="en-US" dirty="0" smtClean="0"/>
              <a:t>Downstream</a:t>
            </a:r>
          </a:p>
          <a:p>
            <a:pPr lvl="1"/>
            <a:r>
              <a:rPr lang="en-US" dirty="0" smtClean="0"/>
              <a:t>Who are my customers?</a:t>
            </a:r>
          </a:p>
          <a:p>
            <a:pPr lvl="1"/>
            <a:r>
              <a:rPr lang="en-US" dirty="0" smtClean="0"/>
              <a:t>What do I supply?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7467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Concept Quick-test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 smtClean="0"/>
              <a:t>Am I really interested in this business opportunity?</a:t>
            </a:r>
          </a:p>
          <a:p>
            <a:r>
              <a:rPr lang="en-US" dirty="0" smtClean="0"/>
              <a:t>Is anyone else interested?</a:t>
            </a:r>
          </a:p>
          <a:p>
            <a:r>
              <a:rPr lang="en-US" dirty="0" smtClean="0"/>
              <a:t>Will people actually pay for what is being offered?</a:t>
            </a:r>
          </a:p>
          <a:p>
            <a:r>
              <a:rPr lang="en-US" dirty="0" smtClean="0"/>
              <a:t>Why </a:t>
            </a:r>
            <a:r>
              <a:rPr lang="en-US" i="1" dirty="0" smtClean="0"/>
              <a:t>me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Why </a:t>
            </a:r>
            <a:r>
              <a:rPr lang="en-US" i="1" dirty="0" smtClean="0"/>
              <a:t>now</a:t>
            </a:r>
            <a:r>
              <a:rPr lang="en-US" dirty="0" smtClean="0"/>
              <a:t>?</a:t>
            </a: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9404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First-Mover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 smtClean="0"/>
              <a:t>Meaning:</a:t>
            </a:r>
          </a:p>
          <a:p>
            <a:pPr lvl="1"/>
            <a:r>
              <a:rPr lang="en-US" dirty="0" smtClean="0"/>
              <a:t>First in the market</a:t>
            </a:r>
          </a:p>
          <a:p>
            <a:pPr lvl="1"/>
            <a:r>
              <a:rPr lang="en-US" dirty="0" smtClean="0"/>
              <a:t>Capture large part of the market quickly</a:t>
            </a:r>
          </a:p>
          <a:p>
            <a:pPr lvl="1"/>
            <a:r>
              <a:rPr lang="en-US" dirty="0" smtClean="0"/>
              <a:t>Create “switching costs” for customers</a:t>
            </a:r>
          </a:p>
          <a:p>
            <a:r>
              <a:rPr lang="en-US" dirty="0" smtClean="0"/>
              <a:t>Is the </a:t>
            </a:r>
            <a:r>
              <a:rPr lang="en-US" dirty="0" err="1" smtClean="0"/>
              <a:t>FMA</a:t>
            </a:r>
            <a:r>
              <a:rPr lang="en-US" dirty="0" smtClean="0"/>
              <a:t> true? </a:t>
            </a:r>
          </a:p>
          <a:p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6511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First-Mover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Video games: 		</a:t>
            </a:r>
            <a:r>
              <a:rPr lang="en-US" dirty="0" smtClean="0"/>
              <a:t>Atari </a:t>
            </a:r>
            <a:r>
              <a:rPr lang="en-US" dirty="0" smtClean="0">
                <a:sym typeface="Wingdings" pitchFamily="2" charset="2"/>
              </a:rPr>
              <a:t> Nintendo  ?</a:t>
            </a:r>
          </a:p>
          <a:p>
            <a:r>
              <a:rPr lang="en-US" dirty="0" smtClean="0">
                <a:sym typeface="Wingdings" pitchFamily="2" charset="2"/>
              </a:rPr>
              <a:t>Internet search: 	Excite  Google  ?</a:t>
            </a:r>
          </a:p>
          <a:p>
            <a:r>
              <a:rPr lang="en-US" dirty="0" smtClean="0">
                <a:sym typeface="Wingdings" pitchFamily="2" charset="2"/>
              </a:rPr>
              <a:t>PCs:			Apple  IBM  Dell  ?</a:t>
            </a:r>
            <a:endParaRPr lang="en-US" dirty="0" smtClean="0"/>
          </a:p>
          <a:p>
            <a:r>
              <a:rPr lang="en-US" dirty="0" smtClean="0"/>
              <a:t>More examples?</a:t>
            </a:r>
            <a:endParaRPr lang="en-US" dirty="0"/>
          </a:p>
          <a:p>
            <a:r>
              <a:rPr lang="en-US" dirty="0" smtClean="0"/>
              <a:t>Innovation vs. imitation – discuss</a:t>
            </a:r>
          </a:p>
          <a:p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6890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Entry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ym typeface="Wingdings" pitchFamily="2" charset="2"/>
              </a:rPr>
              <a:t>Benchmarking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What is the competition like?</a:t>
            </a:r>
          </a:p>
          <a:p>
            <a:r>
              <a:rPr lang="en-US" dirty="0" smtClean="0">
                <a:sym typeface="Wingdings" pitchFamily="2" charset="2"/>
              </a:rPr>
              <a:t>Initial market test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(Very) small-scale operation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Seek feedback, search for problems</a:t>
            </a:r>
          </a:p>
          <a:p>
            <a:r>
              <a:rPr lang="en-US" dirty="0" smtClean="0">
                <a:sym typeface="Wingdings" pitchFamily="2" charset="2"/>
              </a:rPr>
              <a:t>Create a platform for growth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Platform vs. growth strategy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Scalability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0129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5484</TotalTime>
  <Words>537</Words>
  <Application>Microsoft Office PowerPoint</Application>
  <PresentationFormat>On-screen Show (4:3)</PresentationFormat>
  <Paragraphs>132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Office-tema</vt:lpstr>
      <vt:lpstr>The Business Model</vt:lpstr>
      <vt:lpstr>Business Concept</vt:lpstr>
      <vt:lpstr>Business Concept</vt:lpstr>
      <vt:lpstr>Two Sides of the Model</vt:lpstr>
      <vt:lpstr>Another Two Sides: Value Chain</vt:lpstr>
      <vt:lpstr>Concept Quick-test</vt:lpstr>
      <vt:lpstr>First-Mover Advantage</vt:lpstr>
      <vt:lpstr>First-Mover Advantage</vt:lpstr>
      <vt:lpstr>Entry Strategy</vt:lpstr>
      <vt:lpstr>Distribution channel</vt:lpstr>
      <vt:lpstr>Distribution channel</vt:lpstr>
      <vt:lpstr>Growth Strategy</vt:lpstr>
      <vt:lpstr>Building a Business Model</vt:lpstr>
      <vt:lpstr>Building a Business Model</vt:lpstr>
      <vt:lpstr>Building a Business Model</vt:lpstr>
      <vt:lpstr>Building a Business Model</vt:lpstr>
      <vt:lpstr>Building a Business Model</vt:lpstr>
      <vt:lpstr>Why Business Models Fail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Ronald Coase’s Nature of the Firm  and the Socialist Calculation Debate</dc:title>
  <dc:creator>Per Bylund</dc:creator>
  <cp:lastModifiedBy>Per Bylund</cp:lastModifiedBy>
  <cp:revision>87</cp:revision>
  <dcterms:created xsi:type="dcterms:W3CDTF">2012-06-20T20:57:40Z</dcterms:created>
  <dcterms:modified xsi:type="dcterms:W3CDTF">2012-09-13T11:33:11Z</dcterms:modified>
</cp:coreProperties>
</file>