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F3F0-C596-4D0C-85D8-643D38FB04A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91E4-483C-42E7-8550-62282911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6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F3F0-C596-4D0C-85D8-643D38FB04A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91E4-483C-42E7-8550-62282911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7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F3F0-C596-4D0C-85D8-643D38FB04A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91E4-483C-42E7-8550-62282911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F3F0-C596-4D0C-85D8-643D38FB04A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91E4-483C-42E7-8550-62282911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7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F3F0-C596-4D0C-85D8-643D38FB04A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91E4-483C-42E7-8550-62282911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5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F3F0-C596-4D0C-85D8-643D38FB04A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91E4-483C-42E7-8550-62282911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4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F3F0-C596-4D0C-85D8-643D38FB04A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91E4-483C-42E7-8550-62282911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0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F3F0-C596-4D0C-85D8-643D38FB04A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91E4-483C-42E7-8550-62282911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5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F3F0-C596-4D0C-85D8-643D38FB04A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91E4-483C-42E7-8550-62282911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7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F3F0-C596-4D0C-85D8-643D38FB04A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91E4-483C-42E7-8550-62282911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4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DF3F0-C596-4D0C-85D8-643D38FB04A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91E4-483C-42E7-8550-62282911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7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DF3F0-C596-4D0C-85D8-643D38FB04AE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91E4-483C-42E7-8550-62282911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Business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 L. Bylund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Robert J. Trulaske, Sr. College of Business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Missouri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6511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Founding or Management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Qualifications of members</a:t>
            </a:r>
          </a:p>
          <a:p>
            <a:r>
              <a:rPr lang="en-US" dirty="0" smtClean="0"/>
              <a:t>How critical tasks will be covered</a:t>
            </a:r>
          </a:p>
          <a:p>
            <a:r>
              <a:rPr lang="en-US" dirty="0" smtClean="0"/>
              <a:t>Gap analysis – what is missing?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4869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Industry/Market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Industry analysis</a:t>
            </a:r>
          </a:p>
          <a:p>
            <a:r>
              <a:rPr lang="en-US" dirty="0" smtClean="0"/>
              <a:t>Demographics, major players, trends…</a:t>
            </a:r>
          </a:p>
          <a:p>
            <a:r>
              <a:rPr lang="en-US" dirty="0" smtClean="0"/>
              <a:t>Target market analysis</a:t>
            </a:r>
          </a:p>
          <a:p>
            <a:r>
              <a:rPr lang="en-US" dirty="0" smtClean="0"/>
              <a:t>Demographics, customer grid, market segmentation</a:t>
            </a:r>
          </a:p>
          <a:p>
            <a:r>
              <a:rPr lang="en-US" dirty="0" smtClean="0"/>
              <a:t>Customer profile (primary research)</a:t>
            </a:r>
          </a:p>
          <a:p>
            <a:r>
              <a:rPr lang="en-US" dirty="0" smtClean="0"/>
              <a:t>Competitor analysis and competitive advantages</a:t>
            </a:r>
          </a:p>
          <a:p>
            <a:r>
              <a:rPr lang="en-US" dirty="0" smtClean="0"/>
              <a:t>Distribution channels and risk/benefit</a:t>
            </a:r>
          </a:p>
          <a:p>
            <a:r>
              <a:rPr lang="en-US" dirty="0" smtClean="0"/>
              <a:t>Entry strategy (penetration, customer acquisition)</a:t>
            </a:r>
          </a:p>
          <a:p>
            <a:endParaRPr lang="en-US" b="1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356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Product/Service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Detailed description of product/service</a:t>
            </a:r>
          </a:p>
          <a:p>
            <a:r>
              <a:rPr lang="en-US" dirty="0" smtClean="0"/>
              <a:t>Technology assessment</a:t>
            </a:r>
          </a:p>
          <a:p>
            <a:r>
              <a:rPr lang="en-US" dirty="0" smtClean="0"/>
              <a:t>Plan for prototyping and testing</a:t>
            </a:r>
          </a:p>
          <a:p>
            <a:r>
              <a:rPr lang="en-US" dirty="0" smtClean="0"/>
              <a:t>Tasks and timeline to completion of prototypes</a:t>
            </a:r>
          </a:p>
          <a:p>
            <a:r>
              <a:rPr lang="en-US" dirty="0" smtClean="0"/>
              <a:t>Acquisition of intellectual property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53393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Operations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Facilities</a:t>
            </a:r>
          </a:p>
          <a:p>
            <a:r>
              <a:rPr lang="en-US" dirty="0" smtClean="0"/>
              <a:t>Business processes</a:t>
            </a:r>
          </a:p>
          <a:p>
            <a:r>
              <a:rPr lang="en-US" dirty="0" smtClean="0"/>
              <a:t>Outsourcing plan</a:t>
            </a:r>
          </a:p>
          <a:p>
            <a:r>
              <a:rPr lang="en-US" dirty="0" smtClean="0"/>
              <a:t>Manufacturing</a:t>
            </a:r>
          </a:p>
          <a:p>
            <a:r>
              <a:rPr lang="en-US" dirty="0" smtClean="0"/>
              <a:t>Distribution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91970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Organization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Philosophy of management, company culture</a:t>
            </a:r>
          </a:p>
          <a:p>
            <a:r>
              <a:rPr lang="en-US" dirty="0" smtClean="0"/>
              <a:t>Legal structure</a:t>
            </a:r>
          </a:p>
          <a:p>
            <a:r>
              <a:rPr lang="en-US" dirty="0" smtClean="0"/>
              <a:t>Organization chart</a:t>
            </a:r>
          </a:p>
          <a:p>
            <a:r>
              <a:rPr lang="en-US" dirty="0" smtClean="0"/>
              <a:t>Key management (roles and profiles)</a:t>
            </a:r>
          </a:p>
          <a:p>
            <a:r>
              <a:rPr lang="en-US" dirty="0" smtClean="0"/>
              <a:t>Duties and responsibilities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75036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Marketing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Purpose of marketing plan</a:t>
            </a:r>
          </a:p>
          <a:p>
            <a:r>
              <a:rPr lang="en-US" dirty="0" smtClean="0"/>
              <a:t>Target market</a:t>
            </a:r>
          </a:p>
          <a:p>
            <a:r>
              <a:rPr lang="en-US" dirty="0" smtClean="0"/>
              <a:t>Market niche</a:t>
            </a:r>
          </a:p>
          <a:p>
            <a:r>
              <a:rPr lang="en-US" dirty="0" smtClean="0"/>
              <a:t>Business identity, image</a:t>
            </a:r>
          </a:p>
          <a:p>
            <a:r>
              <a:rPr lang="en-US" dirty="0" smtClean="0"/>
              <a:t>Plan to acquire first customer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705911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Financial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Summary and capital requirements</a:t>
            </a:r>
          </a:p>
          <a:p>
            <a:r>
              <a:rPr lang="en-US" dirty="0" smtClean="0"/>
              <a:t>Risk factors and solutions</a:t>
            </a:r>
          </a:p>
          <a:p>
            <a:r>
              <a:rPr lang="en-US" dirty="0" smtClean="0"/>
              <a:t>Break-even analysis and payback period</a:t>
            </a:r>
          </a:p>
          <a:p>
            <a:r>
              <a:rPr lang="en-US" dirty="0" smtClean="0"/>
              <a:t>Assumptions for financial statements</a:t>
            </a:r>
          </a:p>
          <a:p>
            <a:r>
              <a:rPr lang="en-US" dirty="0" smtClean="0"/>
              <a:t>Pro forma financial statements, three years</a:t>
            </a:r>
          </a:p>
          <a:p>
            <a:r>
              <a:rPr lang="en-US" dirty="0" smtClean="0"/>
              <a:t>Plan for funding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16475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Growth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Strategy for growth</a:t>
            </a:r>
          </a:p>
          <a:p>
            <a:r>
              <a:rPr lang="en-US" dirty="0" smtClean="0"/>
              <a:t>Resources required</a:t>
            </a:r>
          </a:p>
          <a:p>
            <a:r>
              <a:rPr lang="en-US" dirty="0" smtClean="0"/>
              <a:t>Infrastructure changes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65562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Contingency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Strategies for dealing with deviations and harvesting created wealth</a:t>
            </a:r>
          </a:p>
          <a:p>
            <a:r>
              <a:rPr lang="en-US" dirty="0" smtClean="0"/>
              <a:t>“What to do when stuff happens”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8205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Timeline to Launch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Graphic of tasks and interdependencies, milestones</a:t>
            </a:r>
          </a:p>
          <a:p>
            <a:r>
              <a:rPr lang="en-US" dirty="0" smtClean="0"/>
              <a:t>Gantt chart preferred (use e.g. MS Project)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97183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b="1" i="1" dirty="0" smtClean="0"/>
              <a:t>Before</a:t>
            </a:r>
            <a:r>
              <a:rPr lang="en-US" dirty="0" smtClean="0"/>
              <a:t> constructing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Recognizing and creating the opportunity</a:t>
            </a:r>
          </a:p>
          <a:p>
            <a:r>
              <a:rPr lang="en-US" dirty="0" smtClean="0"/>
              <a:t>Developing a business model</a:t>
            </a:r>
          </a:p>
          <a:p>
            <a:r>
              <a:rPr lang="en-US" dirty="0" smtClean="0"/>
              <a:t>Conducting feasibility analysis</a:t>
            </a:r>
          </a:p>
          <a:p>
            <a:r>
              <a:rPr lang="en-US" dirty="0" smtClean="0"/>
              <a:t>Analyzing risks and benefits</a:t>
            </a:r>
          </a:p>
          <a:p>
            <a:r>
              <a:rPr lang="en-US" dirty="0" smtClean="0"/>
              <a:t>Building the founding team</a:t>
            </a:r>
          </a:p>
          <a:p>
            <a:r>
              <a:rPr lang="en-US" dirty="0" smtClean="0"/>
              <a:t>Analyzing start-up financials / pro-forma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76097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Gantt chart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6" name="Picture 2" descr="http://www.me.umn.edu/courses/me4054/assignments/exampleGant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648575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340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From feasibility to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Feasibility analysis</a:t>
            </a:r>
          </a:p>
          <a:p>
            <a:pPr lvl="1"/>
            <a:r>
              <a:rPr lang="en-US" dirty="0" smtClean="0"/>
              <a:t>Formulates the business idea</a:t>
            </a:r>
          </a:p>
          <a:p>
            <a:pPr lvl="1"/>
            <a:r>
              <a:rPr lang="en-US" dirty="0" smtClean="0"/>
              <a:t>Tests the business concept</a:t>
            </a:r>
          </a:p>
          <a:p>
            <a:r>
              <a:rPr lang="en-US" dirty="0" smtClean="0"/>
              <a:t>Business plan is execution-oriented</a:t>
            </a:r>
          </a:p>
          <a:p>
            <a:pPr lvl="1"/>
            <a:r>
              <a:rPr lang="en-US" dirty="0" smtClean="0"/>
              <a:t>Reality check for the entrepreneur</a:t>
            </a:r>
          </a:p>
          <a:p>
            <a:pPr lvl="1"/>
            <a:r>
              <a:rPr lang="en-US" dirty="0" smtClean="0"/>
              <a:t>Living guide to the business</a:t>
            </a:r>
          </a:p>
          <a:p>
            <a:pPr lvl="1"/>
            <a:r>
              <a:rPr lang="en-US" dirty="0" smtClean="0"/>
              <a:t>Statement of intent for stakeholders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78721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What investors want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Rate of growth</a:t>
            </a:r>
          </a:p>
          <a:p>
            <a:r>
              <a:rPr lang="en-US" dirty="0" smtClean="0"/>
              <a:t>Return on investment</a:t>
            </a:r>
          </a:p>
          <a:p>
            <a:r>
              <a:rPr lang="en-US" dirty="0" smtClean="0"/>
              <a:t>Degree of risk</a:t>
            </a:r>
          </a:p>
          <a:p>
            <a:r>
              <a:rPr lang="en-US" dirty="0" smtClean="0"/>
              <a:t>Protection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88409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The extended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What need is being served?</a:t>
            </a:r>
          </a:p>
          <a:p>
            <a:r>
              <a:rPr lang="en-US" dirty="0" smtClean="0"/>
              <a:t>Can the founding team serve that need?</a:t>
            </a:r>
          </a:p>
          <a:p>
            <a:r>
              <a:rPr lang="en-US" dirty="0" smtClean="0"/>
              <a:t>Why is now the right time to launch?</a:t>
            </a:r>
          </a:p>
          <a:p>
            <a:r>
              <a:rPr lang="en-US" dirty="0" smtClean="0"/>
              <a:t>What is this venture’s competitive advantage</a:t>
            </a:r>
          </a:p>
          <a:p>
            <a:pPr lvl="1"/>
            <a:r>
              <a:rPr lang="en-US" dirty="0" smtClean="0"/>
              <a:t>value, rareness, imitability, substitutability </a:t>
            </a:r>
          </a:p>
          <a:p>
            <a:r>
              <a:rPr lang="en-US" dirty="0" smtClean="0"/>
              <a:t>Can this venture make money?</a:t>
            </a:r>
          </a:p>
          <a:p>
            <a:r>
              <a:rPr lang="en-US" b="1" i="1" dirty="0" smtClean="0"/>
              <a:t>Why</a:t>
            </a:r>
            <a:r>
              <a:rPr lang="en-US" b="1" i="1" dirty="0" smtClean="0"/>
              <a:t>? </a:t>
            </a:r>
            <a:r>
              <a:rPr lang="en-US" b="1" i="1" dirty="0"/>
              <a:t>How? Why </a:t>
            </a:r>
            <a:r>
              <a:rPr lang="en-US" b="1" i="1" dirty="0" smtClean="0"/>
              <a:t>Me? Why Now?</a:t>
            </a:r>
            <a:endParaRPr lang="en-US" b="1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40099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Putting it together: 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Identify who is responsible for what</a:t>
            </a:r>
          </a:p>
          <a:p>
            <a:r>
              <a:rPr lang="en-US" dirty="0" smtClean="0"/>
              <a:t>Develop a timeline based on </a:t>
            </a:r>
            <a:r>
              <a:rPr lang="en-US" i="1" dirty="0" smtClean="0"/>
              <a:t>tasks </a:t>
            </a:r>
            <a:r>
              <a:rPr lang="en-US" dirty="0" smtClean="0"/>
              <a:t>identified</a:t>
            </a:r>
          </a:p>
          <a:p>
            <a:r>
              <a:rPr lang="en-US" dirty="0" smtClean="0"/>
              <a:t>Hold the team to the timeline and work diligently to get the plan done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82501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BP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Executive Summary</a:t>
            </a:r>
          </a:p>
          <a:p>
            <a:r>
              <a:rPr lang="en-US" dirty="0" smtClean="0"/>
              <a:t>Business Concept</a:t>
            </a:r>
          </a:p>
          <a:p>
            <a:r>
              <a:rPr lang="en-US" dirty="0" smtClean="0"/>
              <a:t>Founding / Management Team</a:t>
            </a:r>
          </a:p>
          <a:p>
            <a:r>
              <a:rPr lang="en-US" dirty="0" smtClean="0"/>
              <a:t>Industry / Market Analysis</a:t>
            </a:r>
          </a:p>
          <a:p>
            <a:r>
              <a:rPr lang="en-US" dirty="0" smtClean="0"/>
              <a:t>Product / Service Plan</a:t>
            </a:r>
          </a:p>
          <a:p>
            <a:r>
              <a:rPr lang="en-US" dirty="0" smtClean="0"/>
              <a:t>Operations or Organization Plan</a:t>
            </a:r>
          </a:p>
          <a:p>
            <a:r>
              <a:rPr lang="en-US" dirty="0" smtClean="0"/>
              <a:t>Marketing Plan</a:t>
            </a:r>
          </a:p>
          <a:p>
            <a:r>
              <a:rPr lang="en-US" dirty="0" smtClean="0"/>
              <a:t>Financial Plan</a:t>
            </a:r>
          </a:p>
          <a:p>
            <a:r>
              <a:rPr lang="en-US" dirty="0" smtClean="0"/>
              <a:t>Growth Plan</a:t>
            </a:r>
          </a:p>
          <a:p>
            <a:r>
              <a:rPr lang="en-US" dirty="0" smtClean="0"/>
              <a:t>Contingency Plan and Harvest Strategy</a:t>
            </a:r>
          </a:p>
          <a:p>
            <a:r>
              <a:rPr lang="en-US" dirty="0" smtClean="0"/>
              <a:t>Timeline to Launch</a:t>
            </a:r>
          </a:p>
          <a:p>
            <a:r>
              <a:rPr lang="en-US" dirty="0" smtClean="0"/>
              <a:t>Appendices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46020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Include the most important points from all sections of the business plan</a:t>
            </a:r>
          </a:p>
          <a:p>
            <a:r>
              <a:rPr lang="en-US" dirty="0" smtClean="0"/>
              <a:t>Max 2-3 pages</a:t>
            </a:r>
          </a:p>
          <a:p>
            <a:r>
              <a:rPr lang="en-US" dirty="0" smtClean="0"/>
              <a:t>“Sell” with your first paragraph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513017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The Business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the business?</a:t>
            </a:r>
          </a:p>
          <a:p>
            <a:r>
              <a:rPr lang="en-US" dirty="0" smtClean="0"/>
              <a:t>Who is the customer?</a:t>
            </a:r>
          </a:p>
          <a:p>
            <a:r>
              <a:rPr lang="en-US" dirty="0" smtClean="0"/>
              <a:t>What is the value proposition?</a:t>
            </a:r>
          </a:p>
          <a:p>
            <a:r>
              <a:rPr lang="en-US" dirty="0" smtClean="0"/>
              <a:t>How will the benefit be delivered?</a:t>
            </a:r>
          </a:p>
          <a:p>
            <a:r>
              <a:rPr lang="en-US" dirty="0" smtClean="0"/>
              <a:t>What is the differentiation strategy?</a:t>
            </a:r>
          </a:p>
          <a:p>
            <a:r>
              <a:rPr lang="en-US" dirty="0" smtClean="0"/>
              <a:t>What is the business model?</a:t>
            </a:r>
          </a:p>
          <a:p>
            <a:r>
              <a:rPr lang="en-US" dirty="0" smtClean="0"/>
              <a:t>What are possible spin-offs? Growth plan?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63224" cy="762000"/>
            <a:chOff x="-4068" y="0"/>
            <a:chExt cx="9163224" cy="762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15"/>
            <a:stretch/>
          </p:blipFill>
          <p:spPr bwMode="auto">
            <a:xfrm>
              <a:off x="478632" y="0"/>
              <a:ext cx="8680524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68" y="0"/>
              <a:ext cx="24765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6978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511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Business Plan</vt:lpstr>
      <vt:lpstr>Before constructing the plan</vt:lpstr>
      <vt:lpstr>From feasibility to business plan</vt:lpstr>
      <vt:lpstr>What investors want to know</vt:lpstr>
      <vt:lpstr>The extended pitch</vt:lpstr>
      <vt:lpstr>Putting it together: action plan</vt:lpstr>
      <vt:lpstr>BP Components</vt:lpstr>
      <vt:lpstr>Executive Summary</vt:lpstr>
      <vt:lpstr>The Business Concept</vt:lpstr>
      <vt:lpstr>Founding or Management Team</vt:lpstr>
      <vt:lpstr>Industry/Market Analysis</vt:lpstr>
      <vt:lpstr>Product/Service Development Plan</vt:lpstr>
      <vt:lpstr>Operations Plan</vt:lpstr>
      <vt:lpstr>Organization Plan</vt:lpstr>
      <vt:lpstr>Marketing Plan</vt:lpstr>
      <vt:lpstr>Financial Plan</vt:lpstr>
      <vt:lpstr>Growth Plan</vt:lpstr>
      <vt:lpstr>Contingency Plan</vt:lpstr>
      <vt:lpstr>Timeline to Launch</vt:lpstr>
      <vt:lpstr>Gantt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Business Plan</dc:title>
  <dc:creator>Per Bylund</dc:creator>
  <cp:lastModifiedBy>tsonly</cp:lastModifiedBy>
  <cp:revision>6</cp:revision>
  <dcterms:created xsi:type="dcterms:W3CDTF">2012-10-10T21:53:46Z</dcterms:created>
  <dcterms:modified xsi:type="dcterms:W3CDTF">2012-10-11T14:24:12Z</dcterms:modified>
</cp:coreProperties>
</file>