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8" r:id="rId5"/>
    <p:sldId id="277" r:id="rId6"/>
    <p:sldId id="276" r:id="rId7"/>
    <p:sldId id="280" r:id="rId8"/>
    <p:sldId id="28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belprize.org/mediaplayer/index.php?id=1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0C3XQ3BTd4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PS0sP48Pm5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Grameen</a:t>
            </a:r>
            <a:r>
              <a:rPr lang="en-US" sz="3600" b="1" dirty="0" smtClean="0"/>
              <a:t> Bank, Muhammad </a:t>
            </a:r>
            <a:r>
              <a:rPr lang="en-US" sz="3600" b="1" dirty="0" err="1" smtClean="0"/>
              <a:t>Yunus</a:t>
            </a:r>
            <a:r>
              <a:rPr lang="en-US" sz="3600" b="1" dirty="0" smtClean="0"/>
              <a:t>, and “Social Business”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24" y="4005064"/>
            <a:ext cx="7344816" cy="1417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713211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Muhammad </a:t>
            </a:r>
            <a:r>
              <a:rPr lang="en-US" dirty="0" err="1" smtClean="0"/>
              <a:t>Yunus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as-IN" dirty="0"/>
              <a:t>মুহাম্মদ ইউনুস</a:t>
            </a:r>
            <a:endParaRPr lang="sv-SE" dirty="0" smtClean="0"/>
          </a:p>
          <a:p>
            <a:r>
              <a:rPr lang="sv-SE" dirty="0" smtClean="0"/>
              <a:t>Born 1940, from Bangladesh</a:t>
            </a:r>
            <a:endParaRPr lang="en-US" dirty="0" smtClean="0"/>
          </a:p>
          <a:p>
            <a:r>
              <a:rPr lang="en-US" dirty="0" smtClean="0"/>
              <a:t>Ph.D. in economics from Vanderbilt University</a:t>
            </a:r>
            <a:endParaRPr lang="en-US" i="1" dirty="0" smtClean="0"/>
          </a:p>
          <a:p>
            <a:r>
              <a:rPr lang="sv-SE" dirty="0" smtClean="0"/>
              <a:t>Strong sense of </a:t>
            </a:r>
            <a:r>
              <a:rPr lang="sv-SE" dirty="0" err="1" smtClean="0"/>
              <a:t>solidarity</a:t>
            </a:r>
            <a:endParaRPr lang="sv-SE" dirty="0" smtClean="0"/>
          </a:p>
          <a:p>
            <a:r>
              <a:rPr lang="sv-SE" dirty="0" smtClean="0"/>
              <a:t>Anti-capitalist, pro-market </a:t>
            </a:r>
            <a:r>
              <a:rPr lang="sv-SE" dirty="0" err="1" smtClean="0"/>
              <a:t>stance</a:t>
            </a:r>
            <a:r>
              <a:rPr lang="sv-SE" dirty="0" smtClean="0"/>
              <a:t>: </a:t>
            </a:r>
            <a:r>
              <a:rPr lang="en-US" dirty="0"/>
              <a:t>charity is </a:t>
            </a:r>
            <a:r>
              <a:rPr lang="en-US" dirty="0" smtClean="0"/>
              <a:t>no solution; it </a:t>
            </a:r>
            <a:r>
              <a:rPr lang="en-US" dirty="0"/>
              <a:t>only </a:t>
            </a:r>
            <a:r>
              <a:rPr lang="en-US" dirty="0" smtClean="0"/>
              <a:t>creates </a:t>
            </a:r>
            <a:r>
              <a:rPr lang="en-US" dirty="0"/>
              <a:t>dependency and takes away individual's initiative </a:t>
            </a: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61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Birth of an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sv-SE" dirty="0" err="1" smtClean="0"/>
              <a:t>Yunus</a:t>
            </a:r>
            <a:r>
              <a:rPr lang="sv-SE" dirty="0" smtClean="0"/>
              <a:t> lent </a:t>
            </a:r>
            <a:r>
              <a:rPr lang="sv-SE" dirty="0"/>
              <a:t>$27 </a:t>
            </a:r>
            <a:r>
              <a:rPr lang="sv-SE" dirty="0" err="1"/>
              <a:t>to</a:t>
            </a:r>
            <a:r>
              <a:rPr lang="sv-SE" dirty="0"/>
              <a:t> a </a:t>
            </a:r>
            <a:r>
              <a:rPr lang="sv-SE" dirty="0" err="1"/>
              <a:t>group</a:t>
            </a:r>
            <a:r>
              <a:rPr lang="sv-SE" dirty="0"/>
              <a:t> of 42 </a:t>
            </a:r>
            <a:r>
              <a:rPr lang="sv-SE" dirty="0" err="1"/>
              <a:t>families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the Bangladesh </a:t>
            </a:r>
            <a:r>
              <a:rPr lang="sv-SE" dirty="0" err="1"/>
              <a:t>famine</a:t>
            </a:r>
            <a:r>
              <a:rPr lang="sv-SE" dirty="0"/>
              <a:t> in 1974</a:t>
            </a:r>
          </a:p>
          <a:p>
            <a:pPr lvl="1"/>
            <a:r>
              <a:rPr lang="sv-SE" dirty="0" smtClean="0"/>
              <a:t>Provided </a:t>
            </a:r>
            <a:r>
              <a:rPr lang="sv-SE" dirty="0" err="1" smtClean="0"/>
              <a:t>means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produce</a:t>
            </a:r>
            <a:r>
              <a:rPr lang="sv-SE" dirty="0" smtClean="0"/>
              <a:t> small </a:t>
            </a:r>
            <a:r>
              <a:rPr lang="sv-SE" dirty="0" err="1" smtClean="0"/>
              <a:t>items</a:t>
            </a:r>
            <a:r>
              <a:rPr lang="sv-SE" dirty="0" smtClean="0"/>
              <a:t> for </a:t>
            </a:r>
            <a:r>
              <a:rPr lang="sv-SE" dirty="0" err="1" smtClean="0"/>
              <a:t>sale</a:t>
            </a:r>
            <a:endParaRPr lang="sv-SE" dirty="0" smtClean="0"/>
          </a:p>
          <a:p>
            <a:pPr lvl="1"/>
            <a:r>
              <a:rPr lang="sv-SE" dirty="0" err="1" smtClean="0"/>
              <a:t>Protected</a:t>
            </a:r>
            <a:r>
              <a:rPr lang="sv-SE" dirty="0" smtClean="0"/>
              <a:t> </a:t>
            </a:r>
            <a:r>
              <a:rPr lang="sv-SE" dirty="0" err="1" smtClean="0"/>
              <a:t>them</a:t>
            </a:r>
            <a:r>
              <a:rPr lang="sv-SE" dirty="0" smtClean="0"/>
              <a:t> </a:t>
            </a:r>
            <a:r>
              <a:rPr lang="sv-SE" dirty="0"/>
              <a:t>from “predatory </a:t>
            </a:r>
            <a:r>
              <a:rPr lang="sv-SE" dirty="0" err="1" smtClean="0"/>
              <a:t>lending</a:t>
            </a:r>
            <a:r>
              <a:rPr lang="sv-SE" dirty="0" smtClean="0"/>
              <a:t>”</a:t>
            </a:r>
          </a:p>
          <a:p>
            <a:r>
              <a:rPr lang="sv-SE" dirty="0" err="1" smtClean="0"/>
              <a:t>Idea</a:t>
            </a:r>
            <a:r>
              <a:rPr lang="sv-SE" dirty="0" smtClean="0"/>
              <a:t>: make </a:t>
            </a:r>
            <a:r>
              <a:rPr lang="sv-SE" dirty="0" err="1" smtClean="0"/>
              <a:t>such</a:t>
            </a:r>
            <a:r>
              <a:rPr lang="sv-SE" dirty="0" smtClean="0"/>
              <a:t> </a:t>
            </a:r>
            <a:r>
              <a:rPr lang="sv-SE" dirty="0" err="1" smtClean="0"/>
              <a:t>loans</a:t>
            </a:r>
            <a:r>
              <a:rPr lang="sv-SE" dirty="0" smtClean="0"/>
              <a:t> </a:t>
            </a:r>
            <a:r>
              <a:rPr lang="sv-SE" dirty="0" err="1" smtClean="0"/>
              <a:t>available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whole</a:t>
            </a:r>
            <a:r>
              <a:rPr lang="sv-SE" dirty="0" smtClean="0"/>
              <a:t> population</a:t>
            </a:r>
          </a:p>
          <a:p>
            <a:endParaRPr lang="sv-SE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3968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Grameen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Assumption: the </a:t>
            </a:r>
            <a:r>
              <a:rPr lang="en-US" dirty="0"/>
              <a:t>poor have skills that are </a:t>
            </a:r>
            <a:r>
              <a:rPr lang="en-US" dirty="0" smtClean="0"/>
              <a:t>under-utilized because of a </a:t>
            </a:r>
            <a:r>
              <a:rPr lang="en-US" i="1" dirty="0" smtClean="0"/>
              <a:t>lack of capital</a:t>
            </a:r>
          </a:p>
          <a:p>
            <a:r>
              <a:rPr lang="sv-SE" dirty="0" smtClean="0"/>
              <a:t>Solution: offer </a:t>
            </a:r>
            <a:r>
              <a:rPr lang="sv-SE" dirty="0" err="1" smtClean="0"/>
              <a:t>collateral-free</a:t>
            </a:r>
            <a:r>
              <a:rPr lang="sv-SE" dirty="0" smtClean="0"/>
              <a:t> </a:t>
            </a:r>
            <a:r>
              <a:rPr lang="sv-SE" dirty="0" err="1" smtClean="0"/>
              <a:t>micro</a:t>
            </a:r>
            <a:r>
              <a:rPr lang="sv-SE" dirty="0" smtClean="0"/>
              <a:t> </a:t>
            </a:r>
            <a:r>
              <a:rPr lang="sv-SE" dirty="0" err="1" smtClean="0"/>
              <a:t>loans</a:t>
            </a:r>
            <a:r>
              <a:rPr lang="sv-SE" dirty="0" smtClean="0"/>
              <a:t> as </a:t>
            </a:r>
            <a:r>
              <a:rPr lang="en-US" dirty="0" smtClean="0"/>
              <a:t>group-based credit</a:t>
            </a:r>
          </a:p>
          <a:p>
            <a:r>
              <a:rPr lang="sv-SE" dirty="0" err="1" smtClean="0"/>
              <a:t>Instead</a:t>
            </a:r>
            <a:r>
              <a:rPr lang="sv-SE" dirty="0" smtClean="0"/>
              <a:t>-of-</a:t>
            </a:r>
            <a:r>
              <a:rPr lang="sv-SE" dirty="0" err="1" smtClean="0"/>
              <a:t>collateral</a:t>
            </a:r>
            <a:r>
              <a:rPr lang="sv-SE" dirty="0" smtClean="0"/>
              <a:t>: </a:t>
            </a:r>
            <a:r>
              <a:rPr lang="en-US" dirty="0" smtClean="0"/>
              <a:t>utilize </a:t>
            </a:r>
            <a:r>
              <a:rPr lang="en-US" dirty="0"/>
              <a:t>the peer-pressure within the group to </a:t>
            </a:r>
            <a:endParaRPr lang="en-US" dirty="0" smtClean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the borrowers follow through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caution in conducting their financial affairs </a:t>
            </a:r>
            <a:endParaRPr lang="en-US" dirty="0" smtClean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repayment </a:t>
            </a:r>
            <a:r>
              <a:rPr lang="en-US" dirty="0" smtClean="0"/>
              <a:t>eventually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1356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“Bank of the Villages”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Founded 1983</a:t>
            </a:r>
          </a:p>
          <a:p>
            <a:r>
              <a:rPr lang="en-US" dirty="0" smtClean="0"/>
              <a:t>22,000+ employees in </a:t>
            </a:r>
            <a:r>
              <a:rPr lang="sv-SE" dirty="0" smtClean="0"/>
              <a:t>2,100+ </a:t>
            </a:r>
            <a:r>
              <a:rPr lang="sv-SE" dirty="0" err="1" smtClean="0"/>
              <a:t>branch</a:t>
            </a:r>
            <a:r>
              <a:rPr lang="sv-SE" dirty="0" smtClean="0"/>
              <a:t> </a:t>
            </a:r>
            <a:r>
              <a:rPr lang="sv-SE" dirty="0" err="1" smtClean="0"/>
              <a:t>offices</a:t>
            </a:r>
            <a:endParaRPr lang="sv-SE" dirty="0" smtClean="0"/>
          </a:p>
          <a:p>
            <a:r>
              <a:rPr lang="sv-SE" dirty="0" smtClean="0"/>
              <a:t>No </a:t>
            </a:r>
            <a:r>
              <a:rPr lang="sv-SE" dirty="0" err="1" smtClean="0"/>
              <a:t>written</a:t>
            </a:r>
            <a:r>
              <a:rPr lang="sv-SE" dirty="0" smtClean="0"/>
              <a:t> </a:t>
            </a:r>
            <a:r>
              <a:rPr lang="sv-SE" dirty="0" err="1" smtClean="0"/>
              <a:t>contracts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customers</a:t>
            </a:r>
            <a:endParaRPr lang="sv-SE" dirty="0" smtClean="0"/>
          </a:p>
          <a:p>
            <a:r>
              <a:rPr lang="sv-SE" dirty="0" smtClean="0"/>
              <a:t>98 % of </a:t>
            </a:r>
            <a:r>
              <a:rPr lang="sv-SE" dirty="0" err="1" smtClean="0"/>
              <a:t>customers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women</a:t>
            </a:r>
            <a:endParaRPr lang="sv-SE" dirty="0" smtClean="0"/>
          </a:p>
          <a:p>
            <a:r>
              <a:rPr lang="sv-SE" dirty="0"/>
              <a:t>“over </a:t>
            </a:r>
            <a:r>
              <a:rPr lang="sv-SE" dirty="0" smtClean="0"/>
              <a:t>95%” </a:t>
            </a:r>
            <a:r>
              <a:rPr lang="sv-SE" dirty="0" err="1" smtClean="0"/>
              <a:t>repayment</a:t>
            </a:r>
            <a:r>
              <a:rPr lang="sv-SE" dirty="0" smtClean="0"/>
              <a:t> rate of </a:t>
            </a:r>
            <a:r>
              <a:rPr lang="sv-SE" dirty="0" err="1" smtClean="0"/>
              <a:t>loans</a:t>
            </a:r>
            <a:endParaRPr lang="sv-SE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436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Nobel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The Nobel Peace Prize 2006 was awarded jointly to Muhammad </a:t>
            </a:r>
            <a:r>
              <a:rPr lang="en-US" dirty="0" err="1"/>
              <a:t>Yunus</a:t>
            </a:r>
            <a:r>
              <a:rPr lang="en-US" dirty="0"/>
              <a:t> and </a:t>
            </a:r>
            <a:r>
              <a:rPr lang="en-US" dirty="0" err="1"/>
              <a:t>Grameen</a:t>
            </a:r>
            <a:r>
              <a:rPr lang="en-US" dirty="0"/>
              <a:t> Bank </a:t>
            </a:r>
            <a:r>
              <a:rPr lang="en-US" i="1" dirty="0"/>
              <a:t>"for their efforts to create economic and social development from </a:t>
            </a:r>
            <a:r>
              <a:rPr lang="en-US" i="1" dirty="0" smtClean="0"/>
              <a:t>below”</a:t>
            </a:r>
            <a:endParaRPr lang="en-US" i="1" dirty="0"/>
          </a:p>
          <a:p>
            <a:r>
              <a:rPr lang="en-US" dirty="0" err="1"/>
              <a:t>Yunus</a:t>
            </a:r>
            <a:r>
              <a:rPr lang="en-US" dirty="0"/>
              <a:t>: Poor Man's Banker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://www.nobelprize.org/mediaplayer/index.php?id=146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5660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Yunus</a:t>
            </a:r>
            <a:r>
              <a:rPr lang="en-US" dirty="0" smtClean="0"/>
              <a:t>’ “Social Business”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Social Business Model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www.youtube.com/watch?v=0C3XQ3BTd4o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9791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sv-SE" dirty="0" smtClean="0"/>
              <a:t>A Different </a:t>
            </a:r>
            <a:r>
              <a:rPr lang="sv-SE" dirty="0" err="1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sv-SE" dirty="0" smtClean="0"/>
              <a:t>The Micro </a:t>
            </a:r>
            <a:r>
              <a:rPr lang="sv-SE" dirty="0" err="1" smtClean="0"/>
              <a:t>Debt</a:t>
            </a:r>
            <a:r>
              <a:rPr lang="sv-SE" dirty="0" smtClean="0"/>
              <a:t>” (2011) </a:t>
            </a:r>
            <a:r>
              <a:rPr lang="sv-SE" dirty="0" err="1" smtClean="0"/>
              <a:t>documentary</a:t>
            </a:r>
            <a:endParaRPr lang="en-US" dirty="0" smtClean="0"/>
          </a:p>
          <a:p>
            <a:r>
              <a:rPr lang="en-US" dirty="0" err="1" smtClean="0"/>
              <a:t>Grameen</a:t>
            </a:r>
            <a:r>
              <a:rPr lang="en-US" dirty="0" smtClean="0"/>
              <a:t> Voices: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://www.youtube.com/watch?v=PS0sP48Pm5M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299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Office-tema</vt:lpstr>
      <vt:lpstr>Grameen Bank, Muhammad Yunus, and “Social Business”</vt:lpstr>
      <vt:lpstr>Muhammad Yunus</vt:lpstr>
      <vt:lpstr>Birth of an Idea</vt:lpstr>
      <vt:lpstr>The Grameen Idea</vt:lpstr>
      <vt:lpstr>“Bank of the Villages”</vt:lpstr>
      <vt:lpstr>Nobel Prize</vt:lpstr>
      <vt:lpstr>Yunus’ “Social Business”</vt:lpstr>
      <vt:lpstr>A Different 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Startup Advice</dc:title>
  <dc:creator>Per Bylund</dc:creator>
  <cp:lastModifiedBy>Per Bylund</cp:lastModifiedBy>
  <cp:revision>25</cp:revision>
  <dcterms:created xsi:type="dcterms:W3CDTF">2012-10-25T12:14:30Z</dcterms:created>
  <dcterms:modified xsi:type="dcterms:W3CDTF">2012-11-08T12:37:09Z</dcterms:modified>
</cp:coreProperties>
</file>